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35"/>
  </p:handoutMasterIdLst>
  <p:sldIdLst>
    <p:sldId id="256" r:id="rId2"/>
    <p:sldId id="283" r:id="rId3"/>
    <p:sldId id="258" r:id="rId4"/>
    <p:sldId id="263" r:id="rId5"/>
    <p:sldId id="270" r:id="rId6"/>
    <p:sldId id="259" r:id="rId7"/>
    <p:sldId id="272" r:id="rId8"/>
    <p:sldId id="269" r:id="rId9"/>
    <p:sldId id="271" r:id="rId10"/>
    <p:sldId id="260" r:id="rId11"/>
    <p:sldId id="274" r:id="rId12"/>
    <p:sldId id="273" r:id="rId13"/>
    <p:sldId id="275" r:id="rId14"/>
    <p:sldId id="277" r:id="rId15"/>
    <p:sldId id="278" r:id="rId16"/>
    <p:sldId id="279" r:id="rId17"/>
    <p:sldId id="261" r:id="rId18"/>
    <p:sldId id="280" r:id="rId19"/>
    <p:sldId id="276" r:id="rId20"/>
    <p:sldId id="294" r:id="rId21"/>
    <p:sldId id="282" r:id="rId22"/>
    <p:sldId id="281" r:id="rId23"/>
    <p:sldId id="262" r:id="rId24"/>
    <p:sldId id="265" r:id="rId25"/>
    <p:sldId id="264" r:id="rId26"/>
    <p:sldId id="266" r:id="rId27"/>
    <p:sldId id="285" r:id="rId28"/>
    <p:sldId id="286" r:id="rId29"/>
    <p:sldId id="287" r:id="rId30"/>
    <p:sldId id="290" r:id="rId31"/>
    <p:sldId id="291" r:id="rId32"/>
    <p:sldId id="292" r:id="rId33"/>
    <p:sldId id="293" r:id="rId34"/>
  </p:sldIdLst>
  <p:sldSz cx="12192000" cy="6858000"/>
  <p:notesSz cx="9144000" cy="6858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p:scale>
          <a:sx n="100" d="100"/>
          <a:sy n="100" d="100"/>
        </p:scale>
        <p:origin x="-8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5179484" y="0"/>
            <a:ext cx="3962400" cy="344091"/>
          </a:xfrm>
          <a:prstGeom prst="rect">
            <a:avLst/>
          </a:prstGeom>
        </p:spPr>
        <p:txBody>
          <a:bodyPr vert="horz" lIns="91440" tIns="45720" rIns="91440" bIns="45720" rtlCol="0"/>
          <a:lstStyle>
            <a:lvl1pPr algn="r">
              <a:defRPr sz="1200"/>
            </a:lvl1pPr>
          </a:lstStyle>
          <a:p>
            <a:fld id="{7E79EB56-44A1-46CE-8B6B-9528BA84A8D9}" type="datetimeFigureOut">
              <a:rPr lang="ko-KR" altLang="en-US" smtClean="0"/>
              <a:t>2016-08-17</a:t>
            </a:fld>
            <a:endParaRPr lang="ko-KR" altLang="en-US"/>
          </a:p>
        </p:txBody>
      </p:sp>
      <p:sp>
        <p:nvSpPr>
          <p:cNvPr id="4" name="바닥글 개체 틀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93D33230-1EEC-448B-B225-88523019E6BA}" type="slidenum">
              <a:rPr lang="ko-KR" altLang="en-US" smtClean="0"/>
              <a:t>‹#›</a:t>
            </a:fld>
            <a:endParaRPr lang="ko-KR" altLang="en-US"/>
          </a:p>
        </p:txBody>
      </p:sp>
    </p:spTree>
    <p:extLst>
      <p:ext uri="{BB962C8B-B14F-4D97-AF65-F5344CB8AC3E}">
        <p14:creationId xmlns:p14="http://schemas.microsoft.com/office/powerpoint/2010/main" val="4073401431"/>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smtClean="0"/>
              <a:t>마스터 제목 스타일 편집</a:t>
            </a:r>
            <a:endParaRPr lang="ko-KR" altLang="en-US"/>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smtClean="0"/>
              <a:t>마스터 부제목 스타일 편집</a:t>
            </a:r>
            <a:endParaRPr lang="ko-KR" altLang="en-US"/>
          </a:p>
        </p:txBody>
      </p:sp>
      <p:sp>
        <p:nvSpPr>
          <p:cNvPr id="4" name="날짜 개체 틀 3"/>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36903814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3292792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20558676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8276924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smtClean="0"/>
              <a:t>마스터 텍스트 스타일을 편집합니다</a:t>
            </a:r>
          </a:p>
        </p:txBody>
      </p:sp>
      <p:sp>
        <p:nvSpPr>
          <p:cNvPr id="4" name="날짜 개체 틀 3"/>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1268430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838200" y="1825625"/>
            <a:ext cx="51816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6172200" y="1825625"/>
            <a:ext cx="5181600" cy="435133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6133248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내용 개체 틀 3"/>
          <p:cNvSpPr>
            <a:spLocks noGrp="1"/>
          </p:cNvSpPr>
          <p:nvPr>
            <p:ph sz="half" idx="2"/>
          </p:nvPr>
        </p:nvSpPr>
        <p:spPr>
          <a:xfrm>
            <a:off x="839788" y="2505075"/>
            <a:ext cx="5157787"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15319464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11281170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37284499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17020471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83EDC4C0-6A02-4D45-A5CC-78FAE8BE5E20}" type="datetimeFigureOut">
              <a:rPr lang="ko-KR" altLang="en-US" smtClean="0"/>
              <a:t>2016-08-17</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3435647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EDC4C0-6A02-4D45-A5CC-78FAE8BE5E20}" type="datetimeFigureOut">
              <a:rPr lang="ko-KR" altLang="en-US" smtClean="0"/>
              <a:t>2016-08-17</a:t>
            </a:fld>
            <a:endParaRPr lang="ko-KR" alt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B5CDBA-B816-471F-B14F-FCAC8645F23B}" type="slidenum">
              <a:rPr lang="ko-KR" altLang="en-US" smtClean="0"/>
              <a:t>‹#›</a:t>
            </a:fld>
            <a:endParaRPr lang="ko-KR" altLang="en-US"/>
          </a:p>
        </p:txBody>
      </p:sp>
    </p:spTree>
    <p:extLst>
      <p:ext uri="{BB962C8B-B14F-4D97-AF65-F5344CB8AC3E}">
        <p14:creationId xmlns:p14="http://schemas.microsoft.com/office/powerpoint/2010/main" val="15845919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p:txBody>
          <a:bodyPr>
            <a:noAutofit/>
          </a:bodyPr>
          <a:lstStyle/>
          <a:p>
            <a:r>
              <a:rPr lang="en-US" altLang="ko-KR" sz="3600" b="1" dirty="0">
                <a:latin typeface="Adobe Fan Heiti Std B" panose="020B0700000000000000" pitchFamily="34" charset="-128"/>
                <a:ea typeface="Adobe Fan Heiti Std B" panose="020B0700000000000000" pitchFamily="34" charset="-128"/>
              </a:rPr>
              <a:t>Learning the Structure of Biomedical</a:t>
            </a:r>
            <a:br>
              <a:rPr lang="en-US" altLang="ko-KR" sz="3600" b="1" dirty="0">
                <a:latin typeface="Adobe Fan Heiti Std B" panose="020B0700000000000000" pitchFamily="34" charset="-128"/>
                <a:ea typeface="Adobe Fan Heiti Std B" panose="020B0700000000000000" pitchFamily="34" charset="-128"/>
              </a:rPr>
            </a:br>
            <a:r>
              <a:rPr lang="en-US" altLang="ko-KR" sz="3600" b="1" dirty="0">
                <a:latin typeface="Adobe Fan Heiti Std B" panose="020B0700000000000000" pitchFamily="34" charset="-128"/>
                <a:ea typeface="Adobe Fan Heiti Std B" panose="020B0700000000000000" pitchFamily="34" charset="-128"/>
              </a:rPr>
              <a:t>Relationships from Unstructured Text</a:t>
            </a:r>
            <a:endParaRPr lang="ko-KR" altLang="en-US" sz="2400" b="1" dirty="0">
              <a:latin typeface="Adobe Fan Heiti Std B" panose="020B0700000000000000" pitchFamily="34" charset="-128"/>
              <a:ea typeface="Adobe 고딕 Std B" panose="020B0800000000000000" pitchFamily="34" charset="-127"/>
            </a:endParaRPr>
          </a:p>
        </p:txBody>
      </p:sp>
      <p:sp>
        <p:nvSpPr>
          <p:cNvPr id="3" name="부제목 2"/>
          <p:cNvSpPr>
            <a:spLocks noGrp="1"/>
          </p:cNvSpPr>
          <p:nvPr>
            <p:ph type="subTitle" idx="1"/>
          </p:nvPr>
        </p:nvSpPr>
        <p:spPr/>
        <p:txBody>
          <a:bodyPr>
            <a:normAutofit/>
          </a:bodyPr>
          <a:lstStyle/>
          <a:p>
            <a:pPr algn="r"/>
            <a:r>
              <a:rPr lang="en-US" altLang="ko-KR" dirty="0"/>
              <a:t>Bethany </a:t>
            </a:r>
            <a:r>
              <a:rPr lang="en-US" altLang="ko-KR" dirty="0" err="1" smtClean="0"/>
              <a:t>Percha</a:t>
            </a:r>
            <a:r>
              <a:rPr lang="en-US" altLang="ko-KR" dirty="0" smtClean="0"/>
              <a:t>, </a:t>
            </a:r>
            <a:r>
              <a:rPr lang="en-US" altLang="ko-KR" dirty="0"/>
              <a:t>Russ B. </a:t>
            </a:r>
            <a:r>
              <a:rPr lang="en-US" altLang="ko-KR" dirty="0" smtClean="0"/>
              <a:t>Altman</a:t>
            </a:r>
            <a:endParaRPr lang="en-US" altLang="ko-KR" dirty="0" smtClean="0"/>
          </a:p>
          <a:p>
            <a:pPr algn="r"/>
            <a:r>
              <a:rPr lang="en-US" altLang="ko-KR" dirty="0" smtClean="0"/>
              <a:t>160822</a:t>
            </a:r>
            <a:endParaRPr lang="ko-KR" altLang="en-US" dirty="0"/>
          </a:p>
        </p:txBody>
      </p:sp>
    </p:spTree>
    <p:extLst>
      <p:ext uri="{BB962C8B-B14F-4D97-AF65-F5344CB8AC3E}">
        <p14:creationId xmlns:p14="http://schemas.microsoft.com/office/powerpoint/2010/main" val="13183075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fontScale="90000"/>
          </a:bodyPr>
          <a:lstStyle/>
          <a:p>
            <a:r>
              <a:rPr lang="en-US" altLang="ko-KR" dirty="0"/>
              <a:t>Inferring connections among related descriptions based on patterns </a:t>
            </a:r>
            <a:r>
              <a:rPr lang="en-US" altLang="ko-KR" dirty="0" smtClean="0"/>
              <a:t>in the </a:t>
            </a:r>
            <a:r>
              <a:rPr lang="en-US" altLang="ko-KR" dirty="0"/>
              <a:t>text</a:t>
            </a:r>
            <a:endParaRPr lang="ko-KR" altLang="en-US" dirty="0"/>
          </a:p>
        </p:txBody>
      </p:sp>
      <p:sp>
        <p:nvSpPr>
          <p:cNvPr id="3" name="내용 개체 틀 2"/>
          <p:cNvSpPr>
            <a:spLocks noGrp="1"/>
          </p:cNvSpPr>
          <p:nvPr>
            <p:ph idx="1"/>
          </p:nvPr>
        </p:nvSpPr>
        <p:spPr/>
        <p:txBody>
          <a:bodyPr>
            <a:normAutofit fontScale="77500" lnSpcReduction="20000"/>
          </a:bodyPr>
          <a:lstStyle/>
          <a:p>
            <a:r>
              <a:rPr lang="en-US" altLang="ko-KR" dirty="0" smtClean="0"/>
              <a:t>The </a:t>
            </a:r>
            <a:r>
              <a:rPr lang="en-US" altLang="ko-KR" dirty="0"/>
              <a:t>backbone of EBC is a </a:t>
            </a:r>
            <a:r>
              <a:rPr lang="en-US" altLang="ko-KR" dirty="0" smtClean="0"/>
              <a:t>bi-clustering </a:t>
            </a:r>
            <a:r>
              <a:rPr lang="en-US" altLang="ko-KR" dirty="0"/>
              <a:t>algorithm called Information-Theoretic Co-Clustering (</a:t>
            </a:r>
            <a:r>
              <a:rPr lang="en-US" altLang="ko-KR" dirty="0" smtClean="0"/>
              <a:t>ITCC). </a:t>
            </a:r>
          </a:p>
          <a:p>
            <a:endParaRPr lang="en-US" altLang="ko-KR" dirty="0"/>
          </a:p>
          <a:p>
            <a:r>
              <a:rPr lang="en-US" altLang="ko-KR" dirty="0"/>
              <a:t>Fig 3 shows the result of one ITCC run on a small sample dataset consisting of dependency paths that connect different drugs to the gene CYP3A4 </a:t>
            </a:r>
            <a:endParaRPr lang="en-US" altLang="ko-KR" dirty="0" smtClean="0"/>
          </a:p>
          <a:p>
            <a:pPr lvl="1"/>
            <a:r>
              <a:rPr lang="en-US" altLang="ko-KR" dirty="0" smtClean="0"/>
              <a:t>(</a:t>
            </a:r>
            <a:r>
              <a:rPr lang="en-US" altLang="ko-KR" dirty="0"/>
              <a:t>a liver cytochrome involved in the pharmacokinetic pathways of many drugs) at least five times in Medline</a:t>
            </a:r>
            <a:r>
              <a:rPr lang="en-US" altLang="ko-KR" dirty="0" smtClean="0"/>
              <a:t>.</a:t>
            </a:r>
          </a:p>
          <a:p>
            <a:endParaRPr lang="en-US" altLang="ko-KR" dirty="0"/>
          </a:p>
          <a:p>
            <a:r>
              <a:rPr lang="en-US" altLang="ko-KR" dirty="0"/>
              <a:t>This dataset contains 62 drug-gene pairs (where the gene is always CYP3A4) and 14 unique dependency paths</a:t>
            </a:r>
            <a:r>
              <a:rPr lang="en-US" altLang="ko-KR" dirty="0" smtClean="0"/>
              <a:t>.</a:t>
            </a:r>
          </a:p>
          <a:p>
            <a:endParaRPr lang="en-US" altLang="ko-KR" dirty="0"/>
          </a:p>
          <a:p>
            <a:r>
              <a:rPr lang="en-US" altLang="ko-KR" dirty="0" smtClean="0"/>
              <a:t>We </a:t>
            </a:r>
            <a:r>
              <a:rPr lang="en-US" altLang="ko-KR" dirty="0"/>
              <a:t>used ITCC to </a:t>
            </a:r>
            <a:r>
              <a:rPr lang="en-US" altLang="ko-KR" dirty="0" smtClean="0"/>
              <a:t>bi-cluster </a:t>
            </a:r>
            <a:r>
              <a:rPr lang="en-US" altLang="ko-KR" dirty="0"/>
              <a:t>this matrix into four row clusters and six column clusters. </a:t>
            </a:r>
          </a:p>
        </p:txBody>
      </p:sp>
    </p:spTree>
    <p:extLst>
      <p:ext uri="{BB962C8B-B14F-4D97-AF65-F5344CB8AC3E}">
        <p14:creationId xmlns:p14="http://schemas.microsoft.com/office/powerpoint/2010/main" val="33761647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그림 5"/>
          <p:cNvPicPr>
            <a:picLocks noChangeAspect="1"/>
          </p:cNvPicPr>
          <p:nvPr/>
        </p:nvPicPr>
        <p:blipFill>
          <a:blip r:embed="rId2"/>
          <a:stretch>
            <a:fillRect/>
          </a:stretch>
        </p:blipFill>
        <p:spPr>
          <a:xfrm>
            <a:off x="2812244" y="279253"/>
            <a:ext cx="3581400" cy="6139191"/>
          </a:xfrm>
          <a:prstGeom prst="rect">
            <a:avLst/>
          </a:prstGeom>
        </p:spPr>
      </p:pic>
      <p:sp>
        <p:nvSpPr>
          <p:cNvPr id="7" name="내용 개체 틀 2"/>
          <p:cNvSpPr>
            <a:spLocks noGrp="1"/>
          </p:cNvSpPr>
          <p:nvPr>
            <p:ph idx="1"/>
          </p:nvPr>
        </p:nvSpPr>
        <p:spPr>
          <a:xfrm>
            <a:off x="6845049" y="4000500"/>
            <a:ext cx="5095875" cy="2897392"/>
          </a:xfrm>
        </p:spPr>
        <p:txBody>
          <a:bodyPr>
            <a:normAutofit/>
          </a:bodyPr>
          <a:lstStyle/>
          <a:p>
            <a:r>
              <a:rPr lang="en-US" altLang="ko-KR" sz="1600" dirty="0"/>
              <a:t>Example of ITCC output for a small matrix consisting of drug-CYP3A4 pairs and </a:t>
            </a:r>
            <a:r>
              <a:rPr lang="en-US" altLang="ko-KR" sz="1600" dirty="0" smtClean="0"/>
              <a:t>their associated </a:t>
            </a:r>
            <a:r>
              <a:rPr lang="en-US" altLang="ko-KR" sz="1600" dirty="0"/>
              <a:t>dependency paths</a:t>
            </a:r>
            <a:r>
              <a:rPr lang="en-US" altLang="ko-KR" sz="1600" dirty="0" smtClean="0"/>
              <a:t>.</a:t>
            </a:r>
          </a:p>
          <a:p>
            <a:r>
              <a:rPr lang="en-US" altLang="ko-KR" sz="1600" dirty="0"/>
              <a:t>An orange square represents an observed path (column) between a given drug-gene pair (row</a:t>
            </a:r>
            <a:r>
              <a:rPr lang="en-US" altLang="ko-KR" sz="1600" dirty="0" smtClean="0"/>
              <a:t>).</a:t>
            </a:r>
          </a:p>
          <a:p>
            <a:r>
              <a:rPr lang="en-US" altLang="ko-KR" sz="1600" b="1" dirty="0" smtClean="0"/>
              <a:t> </a:t>
            </a:r>
            <a:r>
              <a:rPr lang="en-US" altLang="ko-KR" sz="1600" b="1" dirty="0"/>
              <a:t>The top </a:t>
            </a:r>
            <a:r>
              <a:rPr lang="en-US" altLang="ko-KR" sz="1600" b="1" dirty="0" err="1"/>
              <a:t>heatmap</a:t>
            </a:r>
            <a:r>
              <a:rPr lang="en-US" altLang="ko-KR" sz="1600" b="1" dirty="0"/>
              <a:t> </a:t>
            </a:r>
            <a:r>
              <a:rPr lang="en-US" altLang="ko-KR" sz="1600" dirty="0"/>
              <a:t>shows the original data after the clustering </a:t>
            </a:r>
            <a:r>
              <a:rPr lang="en-US" altLang="ko-KR" sz="1600" dirty="0" smtClean="0"/>
              <a:t>was performed.</a:t>
            </a:r>
          </a:p>
          <a:p>
            <a:r>
              <a:rPr lang="en-US" altLang="ko-KR" sz="1600" b="1" dirty="0" smtClean="0"/>
              <a:t>The </a:t>
            </a:r>
            <a:r>
              <a:rPr lang="en-US" altLang="ko-KR" sz="1600" b="1" dirty="0"/>
              <a:t>bottom </a:t>
            </a:r>
            <a:r>
              <a:rPr lang="en-US" altLang="ko-KR" sz="1600" b="1" dirty="0" err="1"/>
              <a:t>heatmap</a:t>
            </a:r>
            <a:r>
              <a:rPr lang="en-US" altLang="ko-KR" sz="1600" b="1" dirty="0"/>
              <a:t> </a:t>
            </a:r>
            <a:r>
              <a:rPr lang="en-US" altLang="ko-KR" sz="1600" dirty="0"/>
              <a:t>shows the approximate distribution arising from a single ITCC run.</a:t>
            </a:r>
            <a:endParaRPr lang="en-US" altLang="ko-KR" sz="1050" dirty="0"/>
          </a:p>
        </p:txBody>
      </p:sp>
    </p:spTree>
    <p:extLst>
      <p:ext uri="{BB962C8B-B14F-4D97-AF65-F5344CB8AC3E}">
        <p14:creationId xmlns:p14="http://schemas.microsoft.com/office/powerpoint/2010/main" val="4153800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fontScale="90000"/>
          </a:bodyPr>
          <a:lstStyle/>
          <a:p>
            <a:r>
              <a:rPr lang="en-US" altLang="ko-KR" dirty="0"/>
              <a:t>Inferring connections among related descriptions based on patterns </a:t>
            </a:r>
            <a:r>
              <a:rPr lang="en-US" altLang="ko-KR" dirty="0" smtClean="0"/>
              <a:t>in the </a:t>
            </a:r>
            <a:r>
              <a:rPr lang="en-US" altLang="ko-KR" dirty="0"/>
              <a:t>text</a:t>
            </a:r>
            <a:endParaRPr lang="ko-KR" altLang="en-US" dirty="0"/>
          </a:p>
        </p:txBody>
      </p:sp>
      <p:sp>
        <p:nvSpPr>
          <p:cNvPr id="3" name="내용 개체 틀 2"/>
          <p:cNvSpPr>
            <a:spLocks noGrp="1"/>
          </p:cNvSpPr>
          <p:nvPr>
            <p:ph idx="1"/>
          </p:nvPr>
        </p:nvSpPr>
        <p:spPr/>
        <p:txBody>
          <a:bodyPr>
            <a:normAutofit fontScale="92500" lnSpcReduction="10000"/>
          </a:bodyPr>
          <a:lstStyle/>
          <a:p>
            <a:r>
              <a:rPr lang="en-US" altLang="ko-KR" dirty="0" smtClean="0"/>
              <a:t>Fig </a:t>
            </a:r>
            <a:r>
              <a:rPr lang="en-US" altLang="ko-KR" dirty="0"/>
              <a:t>3 shows that the dependency paths naturally fragment into clusters reflecting known biomedical properties. </a:t>
            </a:r>
            <a:endParaRPr lang="en-US" altLang="ko-KR" dirty="0" smtClean="0"/>
          </a:p>
          <a:p>
            <a:endParaRPr lang="en-US" altLang="ko-KR" dirty="0" smtClean="0"/>
          </a:p>
          <a:p>
            <a:r>
              <a:rPr lang="en-US" altLang="ko-KR" dirty="0" smtClean="0"/>
              <a:t>Cluster 2 : referred as inhibition.</a:t>
            </a:r>
            <a:endParaRPr lang="en-US" altLang="ko-KR" dirty="0"/>
          </a:p>
          <a:p>
            <a:r>
              <a:rPr lang="en-US" altLang="ko-KR" dirty="0" smtClean="0"/>
              <a:t>Cluster 6</a:t>
            </a:r>
            <a:r>
              <a:rPr lang="en-US" altLang="ko-KR" dirty="0"/>
              <a:t> </a:t>
            </a:r>
            <a:r>
              <a:rPr lang="en-US" altLang="ko-KR" dirty="0" smtClean="0"/>
              <a:t>: </a:t>
            </a:r>
            <a:r>
              <a:rPr lang="en-US" altLang="ko-KR" dirty="0" err="1" smtClean="0"/>
              <a:t>reffered</a:t>
            </a:r>
            <a:r>
              <a:rPr lang="en-US" altLang="ko-KR" dirty="0" smtClean="0"/>
              <a:t> as induction</a:t>
            </a:r>
          </a:p>
          <a:p>
            <a:r>
              <a:rPr lang="en-US" altLang="ko-KR" dirty="0" smtClean="0"/>
              <a:t>Else : Included </a:t>
            </a:r>
            <a:r>
              <a:rPr lang="en-US" altLang="ko-KR" dirty="0"/>
              <a:t>paths describing situations where the drug is a substrate of CYP3A4, or is metabolized by it.</a:t>
            </a:r>
          </a:p>
          <a:p>
            <a:endParaRPr lang="en-US" altLang="ko-KR" dirty="0"/>
          </a:p>
          <a:p>
            <a:r>
              <a:rPr lang="en-US" altLang="ko-KR" dirty="0" smtClean="0"/>
              <a:t>Table </a:t>
            </a:r>
            <a:r>
              <a:rPr lang="en-US" altLang="ko-KR" dirty="0"/>
              <a:t>3 shows some dependency paths from this dataset that frequently cluster together over 2000 separate runs of ITCC</a:t>
            </a:r>
            <a:r>
              <a:rPr lang="en-US" altLang="ko-KR" dirty="0" smtClean="0"/>
              <a:t>.</a:t>
            </a:r>
            <a:endParaRPr lang="en-US" altLang="ko-KR" dirty="0"/>
          </a:p>
        </p:txBody>
      </p:sp>
    </p:spTree>
    <p:extLst>
      <p:ext uri="{BB962C8B-B14F-4D97-AF65-F5344CB8AC3E}">
        <p14:creationId xmlns:p14="http://schemas.microsoft.com/office/powerpoint/2010/main" val="1383581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p:cNvPicPr>
            <a:picLocks noChangeAspect="1"/>
          </p:cNvPicPr>
          <p:nvPr/>
        </p:nvPicPr>
        <p:blipFill rotWithShape="1">
          <a:blip r:embed="rId2"/>
          <a:srcRect l="5319" t="32598" r="68015" b="49485"/>
          <a:stretch/>
        </p:blipFill>
        <p:spPr>
          <a:xfrm>
            <a:off x="651796" y="1207590"/>
            <a:ext cx="11098366" cy="4772296"/>
          </a:xfrm>
          <a:prstGeom prst="rect">
            <a:avLst/>
          </a:prstGeom>
        </p:spPr>
      </p:pic>
    </p:spTree>
    <p:extLst>
      <p:ext uri="{BB962C8B-B14F-4D97-AF65-F5344CB8AC3E}">
        <p14:creationId xmlns:p14="http://schemas.microsoft.com/office/powerpoint/2010/main" val="4314269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2"/>
          <a:stretch>
            <a:fillRect/>
          </a:stretch>
        </p:blipFill>
        <p:spPr>
          <a:xfrm>
            <a:off x="819149" y="365125"/>
            <a:ext cx="5953125" cy="5949703"/>
          </a:xfrm>
          <a:prstGeom prst="rect">
            <a:avLst/>
          </a:prstGeom>
        </p:spPr>
      </p:pic>
      <p:sp>
        <p:nvSpPr>
          <p:cNvPr id="6" name="내용 개체 틀 2"/>
          <p:cNvSpPr>
            <a:spLocks noGrp="1"/>
          </p:cNvSpPr>
          <p:nvPr>
            <p:ph idx="1"/>
          </p:nvPr>
        </p:nvSpPr>
        <p:spPr>
          <a:xfrm>
            <a:off x="6845049" y="2546554"/>
            <a:ext cx="5095875" cy="4351338"/>
          </a:xfrm>
        </p:spPr>
        <p:txBody>
          <a:bodyPr>
            <a:normAutofit fontScale="55000" lnSpcReduction="20000"/>
          </a:bodyPr>
          <a:lstStyle/>
          <a:p>
            <a:r>
              <a:rPr lang="en-US" altLang="ko-KR" dirty="0"/>
              <a:t>EBC provides a measure of relationship similarity between every drug-gene pair and every other pair</a:t>
            </a:r>
          </a:p>
          <a:p>
            <a:pPr lvl="1"/>
            <a:r>
              <a:rPr lang="en-US" altLang="ko-KR" dirty="0"/>
              <a:t>(the frequency with which each pair of rows in the data matrix cluster together). </a:t>
            </a:r>
          </a:p>
          <a:p>
            <a:endParaRPr lang="en-US" altLang="ko-KR" dirty="0"/>
          </a:p>
          <a:p>
            <a:r>
              <a:rPr lang="en-US" altLang="ko-KR" dirty="0" smtClean="0"/>
              <a:t>3514 </a:t>
            </a:r>
            <a:r>
              <a:rPr lang="en-US" altLang="ko-KR" dirty="0"/>
              <a:t>drug-gene </a:t>
            </a:r>
            <a:r>
              <a:rPr lang="en-US" altLang="ko-KR" dirty="0" smtClean="0"/>
              <a:t>pairs that </a:t>
            </a:r>
            <a:r>
              <a:rPr lang="en-US" altLang="ko-KR" dirty="0"/>
              <a:t>co-occur in Medline sentences at least 5 </a:t>
            </a:r>
            <a:r>
              <a:rPr lang="en-US" altLang="ko-KR" dirty="0" smtClean="0"/>
              <a:t>times</a:t>
            </a:r>
          </a:p>
          <a:p>
            <a:endParaRPr lang="en-US" altLang="ko-KR" dirty="0" smtClean="0"/>
          </a:p>
          <a:p>
            <a:r>
              <a:rPr lang="en-US" altLang="ko-KR" dirty="0" smtClean="0"/>
              <a:t>the </a:t>
            </a:r>
            <a:r>
              <a:rPr lang="en-US" altLang="ko-KR" dirty="0"/>
              <a:t>colored clusters shown around the edges. </a:t>
            </a:r>
            <a:endParaRPr lang="en-US" altLang="ko-KR" dirty="0" smtClean="0"/>
          </a:p>
          <a:p>
            <a:endParaRPr lang="en-US" altLang="ko-KR" dirty="0" smtClean="0"/>
          </a:p>
          <a:p>
            <a:r>
              <a:rPr lang="en-US" altLang="ko-KR" dirty="0" smtClean="0"/>
              <a:t>Drug-gene pairs that are known drug-target relationships from </a:t>
            </a:r>
            <a:r>
              <a:rPr lang="en-US" altLang="ko-KR" dirty="0" err="1" smtClean="0"/>
              <a:t>DrugBank</a:t>
            </a:r>
            <a:r>
              <a:rPr lang="en-US" altLang="ko-KR" dirty="0" smtClean="0"/>
              <a:t> are denoted by blue dots, </a:t>
            </a:r>
            <a:r>
              <a:rPr lang="en-US" altLang="ko-KR" dirty="0" err="1"/>
              <a:t>PharmGKB</a:t>
            </a:r>
            <a:r>
              <a:rPr lang="en-US" altLang="ko-KR" dirty="0"/>
              <a:t> are denoted by orange dots. </a:t>
            </a:r>
          </a:p>
          <a:p>
            <a:pPr marL="0" indent="0">
              <a:buNone/>
            </a:pPr>
            <a:endParaRPr lang="en-US" altLang="ko-KR" dirty="0" smtClean="0"/>
          </a:p>
          <a:p>
            <a:r>
              <a:rPr lang="en-US" altLang="ko-KR" dirty="0" smtClean="0"/>
              <a:t>The </a:t>
            </a:r>
            <a:r>
              <a:rPr lang="en-US" altLang="ko-KR" dirty="0"/>
              <a:t>heights of the turquoise bars are proportional </a:t>
            </a:r>
            <a:r>
              <a:rPr lang="en-US" altLang="ko-KR" dirty="0" smtClean="0"/>
              <a:t>to how </a:t>
            </a:r>
            <a:r>
              <a:rPr lang="en-US" altLang="ko-KR" dirty="0"/>
              <a:t>often </a:t>
            </a:r>
            <a:r>
              <a:rPr lang="en-US" altLang="ko-KR" dirty="0" smtClean="0"/>
              <a:t>the corresponding drug-gene pairs co-occur </a:t>
            </a:r>
            <a:r>
              <a:rPr lang="en-US" altLang="ko-KR" dirty="0"/>
              <a:t>in </a:t>
            </a:r>
            <a:r>
              <a:rPr lang="en-US" altLang="ko-KR" dirty="0" smtClean="0"/>
              <a:t>Medline sentences.</a:t>
            </a:r>
            <a:endParaRPr lang="en-US" altLang="ko-KR" sz="1600" dirty="0"/>
          </a:p>
        </p:txBody>
      </p:sp>
    </p:spTree>
    <p:extLst>
      <p:ext uri="{BB962C8B-B14F-4D97-AF65-F5344CB8AC3E}">
        <p14:creationId xmlns:p14="http://schemas.microsoft.com/office/powerpoint/2010/main" val="14825160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내용 개체 틀 2"/>
          <p:cNvPicPr>
            <a:picLocks noGrp="1" noChangeAspect="1"/>
          </p:cNvPicPr>
          <p:nvPr>
            <p:ph idx="1"/>
          </p:nvPr>
        </p:nvPicPr>
        <p:blipFill rotWithShape="1">
          <a:blip r:embed="rId2"/>
          <a:srcRect l="2741" t="25612" r="66064" b="20978"/>
          <a:stretch/>
        </p:blipFill>
        <p:spPr>
          <a:xfrm>
            <a:off x="-1" y="0"/>
            <a:ext cx="6258393" cy="6858000"/>
          </a:xfrm>
          <a:prstGeom prst="rect">
            <a:avLst/>
          </a:prstGeom>
        </p:spPr>
      </p:pic>
      <p:pic>
        <p:nvPicPr>
          <p:cNvPr id="5" name="그림 4"/>
          <p:cNvPicPr>
            <a:picLocks noChangeAspect="1"/>
          </p:cNvPicPr>
          <p:nvPr/>
        </p:nvPicPr>
        <p:blipFill rotWithShape="1">
          <a:blip r:embed="rId3"/>
          <a:srcRect l="2283" t="29344" r="65817" b="15813"/>
          <a:stretch/>
        </p:blipFill>
        <p:spPr>
          <a:xfrm>
            <a:off x="6258393" y="0"/>
            <a:ext cx="5947100" cy="6543675"/>
          </a:xfrm>
          <a:prstGeom prst="rect">
            <a:avLst/>
          </a:prstGeom>
        </p:spPr>
      </p:pic>
    </p:spTree>
    <p:extLst>
      <p:ext uri="{BB962C8B-B14F-4D97-AF65-F5344CB8AC3E}">
        <p14:creationId xmlns:p14="http://schemas.microsoft.com/office/powerpoint/2010/main" val="37165398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rotWithShape="1">
          <a:blip r:embed="rId2"/>
          <a:srcRect l="2300" t="38737" r="65279" b="10782"/>
          <a:stretch/>
        </p:blipFill>
        <p:spPr>
          <a:xfrm>
            <a:off x="0" y="0"/>
            <a:ext cx="6881922" cy="6858000"/>
          </a:xfrm>
          <a:prstGeom prst="rect">
            <a:avLst/>
          </a:prstGeom>
        </p:spPr>
      </p:pic>
      <p:pic>
        <p:nvPicPr>
          <p:cNvPr id="6" name="그림 5"/>
          <p:cNvPicPr>
            <a:picLocks noChangeAspect="1"/>
          </p:cNvPicPr>
          <p:nvPr/>
        </p:nvPicPr>
        <p:blipFill rotWithShape="1">
          <a:blip r:embed="rId3"/>
          <a:srcRect l="3034" t="32501" r="65500" b="20416"/>
          <a:stretch/>
        </p:blipFill>
        <p:spPr>
          <a:xfrm>
            <a:off x="6881922" y="0"/>
            <a:ext cx="5310078" cy="5085075"/>
          </a:xfrm>
          <a:prstGeom prst="rect">
            <a:avLst/>
          </a:prstGeom>
        </p:spPr>
      </p:pic>
    </p:spTree>
    <p:extLst>
      <p:ext uri="{BB962C8B-B14F-4D97-AF65-F5344CB8AC3E}">
        <p14:creationId xmlns:p14="http://schemas.microsoft.com/office/powerpoint/2010/main" val="17302965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Mapping the semantic landscape </a:t>
            </a:r>
            <a:r>
              <a:rPr lang="en-US" altLang="ko-KR" dirty="0" smtClean="0"/>
              <a:t>of drug-gene </a:t>
            </a:r>
            <a:r>
              <a:rPr lang="en-US" altLang="ko-KR" dirty="0"/>
              <a:t>interactions</a:t>
            </a:r>
            <a:endParaRPr lang="ko-KR" altLang="en-US" dirty="0"/>
          </a:p>
        </p:txBody>
      </p:sp>
      <p:sp>
        <p:nvSpPr>
          <p:cNvPr id="3" name="내용 개체 틀 2"/>
          <p:cNvSpPr>
            <a:spLocks noGrp="1"/>
          </p:cNvSpPr>
          <p:nvPr>
            <p:ph idx="1"/>
          </p:nvPr>
        </p:nvSpPr>
        <p:spPr/>
        <p:txBody>
          <a:bodyPr>
            <a:normAutofit fontScale="40000" lnSpcReduction="20000"/>
          </a:bodyPr>
          <a:lstStyle/>
          <a:p>
            <a:r>
              <a:rPr lang="en-US" altLang="ko-KR" dirty="0" smtClean="0"/>
              <a:t>Cluster </a:t>
            </a:r>
            <a:r>
              <a:rPr lang="en-US" altLang="ko-KR" dirty="0"/>
              <a:t>8, the largest cluster, contains drug-gene pairs whose descriptions mainly refer to inhibition. </a:t>
            </a:r>
          </a:p>
          <a:p>
            <a:r>
              <a:rPr lang="en-US" altLang="ko-KR" dirty="0"/>
              <a:t>This cluster is highly enriched for both </a:t>
            </a:r>
            <a:r>
              <a:rPr lang="en-US" altLang="ko-KR" dirty="0" err="1"/>
              <a:t>PGx</a:t>
            </a:r>
            <a:r>
              <a:rPr lang="en-US" altLang="ko-KR" dirty="0"/>
              <a:t> and drug-target relationships. </a:t>
            </a:r>
            <a:endParaRPr lang="en-US" altLang="ko-KR" dirty="0" smtClean="0"/>
          </a:p>
          <a:p>
            <a:pPr lvl="1"/>
            <a:r>
              <a:rPr lang="en-US" altLang="ko-KR" dirty="0" smtClean="0"/>
              <a:t>a </a:t>
            </a:r>
            <a:r>
              <a:rPr lang="en-US" altLang="ko-KR" dirty="0" err="1"/>
              <a:t>subcluster</a:t>
            </a:r>
            <a:r>
              <a:rPr lang="en-US" altLang="ko-KR" dirty="0"/>
              <a:t> </a:t>
            </a:r>
            <a:r>
              <a:rPr lang="en-US" altLang="ko-KR" dirty="0" smtClean="0"/>
              <a:t>(</a:t>
            </a:r>
            <a:r>
              <a:rPr lang="en-US" altLang="ko-KR" dirty="0"/>
              <a:t>8a) of antagonists and their protein targets splits off from the main cluster. </a:t>
            </a:r>
          </a:p>
          <a:p>
            <a:endParaRPr lang="en-US" altLang="ko-KR" dirty="0"/>
          </a:p>
          <a:p>
            <a:r>
              <a:rPr lang="en-US" altLang="ko-KR" dirty="0" smtClean="0"/>
              <a:t>Cluster </a:t>
            </a:r>
            <a:r>
              <a:rPr lang="en-US" altLang="ko-KR" dirty="0"/>
              <a:t>10, which is a close relative of cluster 8 in the </a:t>
            </a:r>
            <a:r>
              <a:rPr lang="en-US" altLang="ko-KR" dirty="0" err="1"/>
              <a:t>dendrogram</a:t>
            </a:r>
            <a:r>
              <a:rPr lang="en-US" altLang="ko-KR" dirty="0"/>
              <a:t>, </a:t>
            </a:r>
            <a:endParaRPr lang="en-US" altLang="ko-KR" dirty="0" smtClean="0"/>
          </a:p>
          <a:p>
            <a:pPr lvl="1"/>
            <a:r>
              <a:rPr lang="en-US" altLang="ko-KR" dirty="0" smtClean="0"/>
              <a:t>contains </a:t>
            </a:r>
            <a:r>
              <a:rPr lang="en-US" altLang="ko-KR" dirty="0"/>
              <a:t>drug-gene pairs where the drug is both an inhibitor and a substrate of the </a:t>
            </a:r>
            <a:r>
              <a:rPr lang="en-US" altLang="ko-KR" dirty="0" smtClean="0"/>
              <a:t>protein</a:t>
            </a:r>
          </a:p>
          <a:p>
            <a:pPr lvl="1"/>
            <a:r>
              <a:rPr lang="en-US" altLang="ko-KR" dirty="0" smtClean="0"/>
              <a:t>such </a:t>
            </a:r>
            <a:r>
              <a:rPr lang="en-US" altLang="ko-KR" dirty="0"/>
              <a:t>as verapamil/P-glycoprotein.</a:t>
            </a:r>
          </a:p>
          <a:p>
            <a:endParaRPr lang="en-US" altLang="ko-KR" dirty="0"/>
          </a:p>
          <a:p>
            <a:r>
              <a:rPr lang="en-US" altLang="ko-KR" dirty="0" smtClean="0"/>
              <a:t>Cluster </a:t>
            </a:r>
            <a:r>
              <a:rPr lang="en-US" altLang="ko-KR" dirty="0"/>
              <a:t>3 contains three </a:t>
            </a:r>
            <a:r>
              <a:rPr lang="en-US" altLang="ko-KR" dirty="0" smtClean="0"/>
              <a:t>sub-clusters </a:t>
            </a:r>
            <a:r>
              <a:rPr lang="en-US" altLang="ko-KR" dirty="0"/>
              <a:t>with slightly different properties. </a:t>
            </a:r>
          </a:p>
          <a:p>
            <a:pPr lvl="1"/>
            <a:r>
              <a:rPr lang="en-US" altLang="ko-KR" b="1" dirty="0"/>
              <a:t>Cluster </a:t>
            </a:r>
            <a:r>
              <a:rPr lang="en-US" altLang="ko-KR" b="1" dirty="0" smtClean="0"/>
              <a:t>3a : </a:t>
            </a:r>
            <a:r>
              <a:rPr lang="en-US" altLang="ko-KR" dirty="0" smtClean="0"/>
              <a:t>mainly </a:t>
            </a:r>
            <a:r>
              <a:rPr lang="en-US" altLang="ko-KR" dirty="0"/>
              <a:t>substrate relationships where the concept of “metabolism'' is not mentioned</a:t>
            </a:r>
            <a:r>
              <a:rPr lang="en-US" altLang="ko-KR" dirty="0" smtClean="0"/>
              <a:t>.</a:t>
            </a:r>
          </a:p>
          <a:p>
            <a:pPr lvl="2"/>
            <a:r>
              <a:rPr lang="en-US" altLang="ko-KR" dirty="0" smtClean="0"/>
              <a:t>Transport </a:t>
            </a:r>
            <a:r>
              <a:rPr lang="en-US" altLang="ko-KR" dirty="0"/>
              <a:t>relationships like </a:t>
            </a:r>
            <a:r>
              <a:rPr lang="en-US" altLang="ko-KR" dirty="0" err="1"/>
              <a:t>aminopterin</a:t>
            </a:r>
            <a:r>
              <a:rPr lang="en-US" altLang="ko-KR" dirty="0"/>
              <a:t>/hOAT1. </a:t>
            </a:r>
          </a:p>
          <a:p>
            <a:pPr lvl="1"/>
            <a:r>
              <a:rPr lang="en-US" altLang="ko-KR" b="1" dirty="0"/>
              <a:t>Cluster 3b </a:t>
            </a:r>
            <a:r>
              <a:rPr lang="en-US" altLang="ko-KR" b="1" dirty="0" smtClean="0"/>
              <a:t>: </a:t>
            </a:r>
            <a:r>
              <a:rPr lang="en-US" altLang="ko-KR" dirty="0" smtClean="0"/>
              <a:t>most </a:t>
            </a:r>
            <a:r>
              <a:rPr lang="en-US" altLang="ko-KR" dirty="0"/>
              <a:t>of the metabolic relationships, many of which involve liver cytochromes like CYP3A4 and CYP2D6. </a:t>
            </a:r>
          </a:p>
          <a:p>
            <a:pPr lvl="1"/>
            <a:r>
              <a:rPr lang="en-US" altLang="ko-KR" b="1" dirty="0"/>
              <a:t>Cluster 3c </a:t>
            </a:r>
            <a:r>
              <a:rPr lang="en-US" altLang="ko-KR" b="1" dirty="0" smtClean="0"/>
              <a:t>: </a:t>
            </a:r>
            <a:r>
              <a:rPr lang="en-US" altLang="ko-KR" dirty="0" smtClean="0"/>
              <a:t>substrate </a:t>
            </a:r>
            <a:r>
              <a:rPr lang="en-US" altLang="ko-KR" dirty="0"/>
              <a:t>relationships where the drug is often also described as having an effect on the activity of the protein.</a:t>
            </a:r>
          </a:p>
          <a:p>
            <a:endParaRPr lang="en-US" altLang="ko-KR" dirty="0"/>
          </a:p>
          <a:p>
            <a:r>
              <a:rPr lang="en-US" altLang="ko-KR" dirty="0"/>
              <a:t>Other clusters enriched for drug-target relationships include cluster </a:t>
            </a:r>
            <a:r>
              <a:rPr lang="en-US" altLang="ko-KR" dirty="0" smtClean="0"/>
              <a:t>12</a:t>
            </a:r>
          </a:p>
          <a:p>
            <a:pPr lvl="1"/>
            <a:r>
              <a:rPr lang="en-US" altLang="ko-KR" dirty="0" smtClean="0"/>
              <a:t>where </a:t>
            </a:r>
            <a:r>
              <a:rPr lang="en-US" altLang="ko-KR" dirty="0"/>
              <a:t>the protein is described as the receptor for the drug, cluster 14a, where the drug is described as an agonist of the protein, and cluster 15, which refers to protein binding. </a:t>
            </a:r>
            <a:endParaRPr lang="en-US" altLang="ko-KR" dirty="0" smtClean="0"/>
          </a:p>
          <a:p>
            <a:pPr lvl="1"/>
            <a:endParaRPr lang="en-US" altLang="ko-KR" dirty="0"/>
          </a:p>
          <a:p>
            <a:r>
              <a:rPr lang="en-US" altLang="ko-KR" dirty="0"/>
              <a:t>Notably, </a:t>
            </a:r>
            <a:r>
              <a:rPr lang="en-US" altLang="ko-KR" dirty="0" smtClean="0"/>
              <a:t>cluster </a:t>
            </a:r>
            <a:r>
              <a:rPr lang="en-US" altLang="ko-KR" dirty="0"/>
              <a:t>14a (agonists) is part of a larger cluster, cluster 14, that encompasses activation and stimulation relationships.</a:t>
            </a:r>
          </a:p>
          <a:p>
            <a:r>
              <a:rPr lang="en-US" altLang="ko-KR" dirty="0" smtClean="0"/>
              <a:t>Interestingly</a:t>
            </a:r>
            <a:r>
              <a:rPr lang="en-US" altLang="ko-KR" dirty="0"/>
              <a:t>, cluster 14b, the part of cluster 14 that refers to activation more broadly and does not specifically refer to </a:t>
            </a:r>
            <a:r>
              <a:rPr lang="en-US" altLang="ko-KR" dirty="0" err="1"/>
              <a:t>agonism</a:t>
            </a:r>
            <a:r>
              <a:rPr lang="en-US" altLang="ko-KR" dirty="0"/>
              <a:t>, is not enriched for drug-target relationships</a:t>
            </a:r>
            <a:r>
              <a:rPr lang="en-US" altLang="ko-KR" dirty="0" smtClean="0"/>
              <a:t>.</a:t>
            </a:r>
            <a:endParaRPr lang="en-US" altLang="ko-KR" dirty="0"/>
          </a:p>
        </p:txBody>
      </p:sp>
    </p:spTree>
    <p:extLst>
      <p:ext uri="{BB962C8B-B14F-4D97-AF65-F5344CB8AC3E}">
        <p14:creationId xmlns:p14="http://schemas.microsoft.com/office/powerpoint/2010/main" val="1955414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Mapping the semantic landscape </a:t>
            </a:r>
            <a:r>
              <a:rPr lang="en-US" altLang="ko-KR" dirty="0" smtClean="0"/>
              <a:t>of drug-gene </a:t>
            </a:r>
            <a:r>
              <a:rPr lang="en-US" altLang="ko-KR" dirty="0"/>
              <a:t>interactions</a:t>
            </a:r>
            <a:endParaRPr lang="ko-KR" altLang="en-US" dirty="0"/>
          </a:p>
        </p:txBody>
      </p:sp>
      <p:sp>
        <p:nvSpPr>
          <p:cNvPr id="3" name="내용 개체 틀 2"/>
          <p:cNvSpPr>
            <a:spLocks noGrp="1"/>
          </p:cNvSpPr>
          <p:nvPr>
            <p:ph idx="1"/>
          </p:nvPr>
        </p:nvSpPr>
        <p:spPr/>
        <p:txBody>
          <a:bodyPr>
            <a:normAutofit fontScale="32500" lnSpcReduction="20000"/>
          </a:bodyPr>
          <a:lstStyle/>
          <a:p>
            <a:r>
              <a:rPr lang="en-US" altLang="ko-KR" dirty="0"/>
              <a:t>Clusters </a:t>
            </a:r>
            <a:r>
              <a:rPr lang="en-US" altLang="ko-KR" dirty="0" smtClean="0"/>
              <a:t>1–16 : in </a:t>
            </a:r>
            <a:r>
              <a:rPr lang="en-US" altLang="ko-KR" dirty="0"/>
              <a:t>general, each displayed a consistent theme. </a:t>
            </a:r>
          </a:p>
          <a:p>
            <a:r>
              <a:rPr lang="en-US" altLang="ko-KR" dirty="0"/>
              <a:t>Clusters </a:t>
            </a:r>
            <a:r>
              <a:rPr lang="en-US" altLang="ko-KR" dirty="0" smtClean="0"/>
              <a:t>17–25 : descriptions </a:t>
            </a:r>
            <a:r>
              <a:rPr lang="en-US" altLang="ko-KR" dirty="0"/>
              <a:t>of experimental methods or results about drug effects on gene expression or protein activity. </a:t>
            </a:r>
          </a:p>
          <a:p>
            <a:endParaRPr lang="en-US" altLang="ko-KR" dirty="0" smtClean="0"/>
          </a:p>
          <a:p>
            <a:r>
              <a:rPr lang="en-US" altLang="ko-KR" dirty="0" smtClean="0"/>
              <a:t>Here</a:t>
            </a:r>
            <a:r>
              <a:rPr lang="en-US" altLang="ko-KR" dirty="0"/>
              <a:t>, the </a:t>
            </a:r>
            <a:r>
              <a:rPr lang="en-US" altLang="ko-KR" dirty="0" err="1"/>
              <a:t>dendrogram</a:t>
            </a:r>
            <a:r>
              <a:rPr lang="en-US" altLang="ko-KR" dirty="0"/>
              <a:t> reveals a distinction between past and present knowledge. </a:t>
            </a:r>
            <a:endParaRPr lang="en-US" altLang="ko-KR" dirty="0" smtClean="0"/>
          </a:p>
          <a:p>
            <a:endParaRPr lang="en-US" altLang="ko-KR" dirty="0"/>
          </a:p>
          <a:p>
            <a:r>
              <a:rPr lang="en-US" altLang="ko-KR" dirty="0"/>
              <a:t>Drug-gene pairs that are already well-studied are often reported in a static </a:t>
            </a:r>
            <a:r>
              <a:rPr lang="en-US" altLang="ko-KR" dirty="0" smtClean="0"/>
              <a:t>context</a:t>
            </a:r>
          </a:p>
          <a:p>
            <a:pPr lvl="1"/>
            <a:r>
              <a:rPr lang="en-US" altLang="ko-KR" dirty="0" smtClean="0"/>
              <a:t>“D </a:t>
            </a:r>
            <a:r>
              <a:rPr lang="en-US" altLang="ko-KR" dirty="0"/>
              <a:t>is an inhibitor of G”, or “D is a G </a:t>
            </a:r>
            <a:r>
              <a:rPr lang="en-US" altLang="ko-KR" dirty="0" smtClean="0"/>
              <a:t>agonist”</a:t>
            </a:r>
          </a:p>
          <a:p>
            <a:r>
              <a:rPr lang="en-US" altLang="ko-KR" dirty="0" smtClean="0"/>
              <a:t>Other </a:t>
            </a:r>
            <a:r>
              <a:rPr lang="en-US" altLang="ko-KR" dirty="0"/>
              <a:t>pairs are reported primarily in an experimental </a:t>
            </a:r>
            <a:r>
              <a:rPr lang="en-US" altLang="ko-KR" dirty="0" smtClean="0"/>
              <a:t>context</a:t>
            </a:r>
          </a:p>
          <a:p>
            <a:pPr lvl="1"/>
            <a:r>
              <a:rPr lang="en-US" altLang="ko-KR" dirty="0" smtClean="0"/>
              <a:t>“we </a:t>
            </a:r>
            <a:r>
              <a:rPr lang="en-US" altLang="ko-KR" dirty="0"/>
              <a:t>investigated the effect of D on G expression”, “G was activated by D”, or “exposure to D significantly increased G activity”. </a:t>
            </a:r>
            <a:endParaRPr lang="en-US" altLang="ko-KR" dirty="0" smtClean="0"/>
          </a:p>
          <a:p>
            <a:endParaRPr lang="en-US" altLang="ko-KR" dirty="0" smtClean="0"/>
          </a:p>
          <a:p>
            <a:r>
              <a:rPr lang="en-US" altLang="ko-KR" dirty="0" smtClean="0"/>
              <a:t>Mostly </a:t>
            </a:r>
            <a:r>
              <a:rPr lang="en-US" altLang="ko-KR" dirty="0"/>
              <a:t>static descriptions : </a:t>
            </a:r>
            <a:r>
              <a:rPr lang="en-US" altLang="ko-KR" dirty="0" smtClean="0"/>
              <a:t>cluster 8. Mostly experimental descriptions : cluster 21</a:t>
            </a:r>
          </a:p>
          <a:p>
            <a:pPr marL="0" indent="0">
              <a:buNone/>
            </a:pPr>
            <a:endParaRPr lang="en-US" altLang="ko-KR" dirty="0"/>
          </a:p>
          <a:p>
            <a:r>
              <a:rPr lang="en-US" altLang="ko-KR" dirty="0"/>
              <a:t>Interestingly, drug-gene pairs from cluster 21 appear together in the literature significantly fewer times than drug-gene pairs from cluster 8 </a:t>
            </a:r>
            <a:endParaRPr lang="en-US" altLang="ko-KR" dirty="0" smtClean="0"/>
          </a:p>
          <a:p>
            <a:pPr lvl="1"/>
            <a:r>
              <a:rPr lang="en-US" altLang="ko-KR" dirty="0" smtClean="0"/>
              <a:t>(</a:t>
            </a:r>
            <a:r>
              <a:rPr lang="en-US" altLang="ko-KR" dirty="0"/>
              <a:t>median 9 times for cluster 21 vs. 16 times for cluster 8; maximum 66 times for cluster 21 vs. 2722 times for cluster 8; p &lt; 0.0001, Mann-Whitney </a:t>
            </a:r>
            <a:r>
              <a:rPr lang="en-US" altLang="ko-KR" dirty="0" smtClean="0"/>
              <a:t>test)</a:t>
            </a:r>
          </a:p>
          <a:p>
            <a:r>
              <a:rPr lang="en-US" altLang="ko-KR" dirty="0" smtClean="0"/>
              <a:t>-&gt;Corroborating our </a:t>
            </a:r>
            <a:r>
              <a:rPr lang="en-US" altLang="ko-KR" dirty="0"/>
              <a:t>assertion that the drug-gene pairs from cluster 21 represent </a:t>
            </a:r>
            <a:r>
              <a:rPr lang="en-US" altLang="ko-KR" dirty="0" smtClean="0"/>
              <a:t>more tentative experimental </a:t>
            </a:r>
            <a:r>
              <a:rPr lang="en-US" altLang="ko-KR" dirty="0"/>
              <a:t>findings as opposed to well-established static knowledge.</a:t>
            </a:r>
          </a:p>
          <a:p>
            <a:endParaRPr lang="en-US" altLang="ko-KR" dirty="0"/>
          </a:p>
          <a:p>
            <a:r>
              <a:rPr lang="en-US" altLang="ko-KR" dirty="0"/>
              <a:t>Finally, the </a:t>
            </a:r>
            <a:r>
              <a:rPr lang="en-US" altLang="ko-KR" dirty="0" err="1"/>
              <a:t>dendrogram</a:t>
            </a:r>
            <a:r>
              <a:rPr lang="en-US" altLang="ko-KR" dirty="0"/>
              <a:t> reveals that </a:t>
            </a:r>
            <a:r>
              <a:rPr lang="en-US" altLang="ko-KR" dirty="0" err="1"/>
              <a:t>PGx</a:t>
            </a:r>
            <a:r>
              <a:rPr lang="en-US" altLang="ko-KR" dirty="0"/>
              <a:t> and drug-target relationships do not constitute distinct classes of relationships, but are chimeras. </a:t>
            </a:r>
          </a:p>
          <a:p>
            <a:r>
              <a:rPr lang="en-US" altLang="ko-KR" dirty="0" err="1"/>
              <a:t>PGx</a:t>
            </a:r>
            <a:r>
              <a:rPr lang="en-US" altLang="ko-KR" dirty="0"/>
              <a:t> relationships are composed of relatively distinct subgroups corresponding to </a:t>
            </a:r>
            <a:endParaRPr lang="en-US" altLang="ko-KR" dirty="0" smtClean="0"/>
          </a:p>
          <a:p>
            <a:pPr lvl="1"/>
            <a:r>
              <a:rPr lang="en-US" altLang="ko-KR" dirty="0" smtClean="0"/>
              <a:t>(</a:t>
            </a:r>
            <a:r>
              <a:rPr lang="en-US" altLang="ko-KR" dirty="0"/>
              <a:t>a) situations where the drug inhibits the gene/protein (and therefore, mutations in the gene could be expected to impact response to the drug</a:t>
            </a:r>
            <a:r>
              <a:rPr lang="en-US" altLang="ko-KR" dirty="0" smtClean="0"/>
              <a:t>)</a:t>
            </a:r>
          </a:p>
          <a:p>
            <a:pPr lvl="1"/>
            <a:r>
              <a:rPr lang="en-US" altLang="ko-KR" dirty="0" smtClean="0"/>
              <a:t>(b</a:t>
            </a:r>
            <a:r>
              <a:rPr lang="en-US" altLang="ko-KR" dirty="0"/>
              <a:t>) situations where the protein is involved in the metabolism or transport of the drug. </a:t>
            </a:r>
          </a:p>
          <a:p>
            <a:r>
              <a:rPr lang="en-US" altLang="ko-KR" dirty="0" smtClean="0"/>
              <a:t>Drug-target </a:t>
            </a:r>
            <a:r>
              <a:rPr lang="en-US" altLang="ko-KR" dirty="0"/>
              <a:t>relationships overlap with (a</a:t>
            </a:r>
            <a:r>
              <a:rPr lang="en-US" altLang="ko-KR" dirty="0" smtClean="0"/>
              <a:t>), </a:t>
            </a:r>
            <a:r>
              <a:rPr lang="en-US" altLang="ko-KR" dirty="0"/>
              <a:t>such as receptor binding and </a:t>
            </a:r>
            <a:r>
              <a:rPr lang="en-US" altLang="ko-KR" dirty="0" err="1"/>
              <a:t>agonism</a:t>
            </a:r>
            <a:r>
              <a:rPr lang="en-US" altLang="ko-KR" dirty="0"/>
              <a:t>.</a:t>
            </a:r>
            <a:endParaRPr lang="ko-KR" altLang="en-US" dirty="0"/>
          </a:p>
        </p:txBody>
      </p:sp>
    </p:spTree>
    <p:extLst>
      <p:ext uri="{BB962C8B-B14F-4D97-AF65-F5344CB8AC3E}">
        <p14:creationId xmlns:p14="http://schemas.microsoft.com/office/powerpoint/2010/main" val="34555701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smtClean="0"/>
              <a:t>Discovering novel relationships for </a:t>
            </a:r>
            <a:r>
              <a:rPr lang="en-US" altLang="ko-KR" dirty="0" err="1" smtClean="0"/>
              <a:t>PharmGKB</a:t>
            </a:r>
            <a:r>
              <a:rPr lang="en-US" altLang="ko-KR" dirty="0" smtClean="0"/>
              <a:t> and </a:t>
            </a:r>
            <a:r>
              <a:rPr lang="en-US" altLang="ko-KR" dirty="0" err="1" smtClean="0"/>
              <a:t>DrugBank</a:t>
            </a:r>
            <a:endParaRPr lang="ko-KR" altLang="en-US" dirty="0"/>
          </a:p>
        </p:txBody>
      </p:sp>
      <p:pic>
        <p:nvPicPr>
          <p:cNvPr id="4" name="그림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19374" y="1690688"/>
            <a:ext cx="6257925" cy="4689865"/>
          </a:xfrm>
          <a:prstGeom prst="rect">
            <a:avLst/>
          </a:prstGeom>
        </p:spPr>
      </p:pic>
    </p:spTree>
    <p:extLst>
      <p:ext uri="{BB962C8B-B14F-4D97-AF65-F5344CB8AC3E}">
        <p14:creationId xmlns:p14="http://schemas.microsoft.com/office/powerpoint/2010/main" val="28515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endParaRPr lang="ko-KR" altLang="en-US" sz="2800" dirty="0"/>
          </a:p>
        </p:txBody>
      </p:sp>
      <p:sp>
        <p:nvSpPr>
          <p:cNvPr id="3" name="내용 개체 틀 2"/>
          <p:cNvSpPr>
            <a:spLocks noGrp="1"/>
          </p:cNvSpPr>
          <p:nvPr>
            <p:ph idx="1"/>
          </p:nvPr>
        </p:nvSpPr>
        <p:spPr/>
        <p:txBody>
          <a:bodyPr>
            <a:normAutofit fontScale="55000" lnSpcReduction="20000"/>
          </a:bodyPr>
          <a:lstStyle/>
          <a:p>
            <a:r>
              <a:rPr lang="en-US" altLang="ko-KR" b="1" dirty="0" smtClean="0"/>
              <a:t>Preprocessing (drug-gene relationship extraction task):</a:t>
            </a:r>
          </a:p>
          <a:p>
            <a:endParaRPr lang="en-US" altLang="ko-KR" dirty="0"/>
          </a:p>
          <a:p>
            <a:r>
              <a:rPr lang="en-US" altLang="ko-KR" dirty="0"/>
              <a:t>1. Identify all drug-gene pairs co-occurring in sentences within a corpus of text. </a:t>
            </a:r>
            <a:endParaRPr lang="en-US" altLang="ko-KR" dirty="0" smtClean="0"/>
          </a:p>
          <a:p>
            <a:r>
              <a:rPr lang="en-US" altLang="ko-KR" dirty="0" smtClean="0"/>
              <a:t>2</a:t>
            </a:r>
            <a:r>
              <a:rPr lang="en-US" altLang="ko-KR" dirty="0"/>
              <a:t>. Extract all dependency paths connecting these drug-gene pairs in the </a:t>
            </a:r>
            <a:r>
              <a:rPr lang="en-US" altLang="ko-KR" dirty="0" smtClean="0"/>
              <a:t>corpus</a:t>
            </a:r>
          </a:p>
          <a:p>
            <a:r>
              <a:rPr lang="en-US" altLang="ko-KR" dirty="0" smtClean="0"/>
              <a:t>3. Arrange the data in an n x m matrix where the rows represent drug-gene pairs and the columns dependency paths. </a:t>
            </a:r>
          </a:p>
          <a:p>
            <a:endParaRPr lang="en-US" altLang="ko-KR" dirty="0"/>
          </a:p>
          <a:p>
            <a:r>
              <a:rPr lang="en-US" altLang="ko-KR" b="1" dirty="0"/>
              <a:t>EBC algorithm:</a:t>
            </a:r>
          </a:p>
          <a:p>
            <a:endParaRPr lang="en-US" altLang="ko-KR" dirty="0"/>
          </a:p>
          <a:p>
            <a:r>
              <a:rPr lang="en-US" altLang="ko-KR" dirty="0"/>
              <a:t>4. </a:t>
            </a:r>
            <a:r>
              <a:rPr lang="en-US" altLang="ko-KR" b="1" dirty="0" smtClean="0"/>
              <a:t>(Unsupervised step.) </a:t>
            </a:r>
            <a:r>
              <a:rPr lang="en-US" altLang="ko-KR" dirty="0" smtClean="0"/>
              <a:t>Use </a:t>
            </a:r>
            <a:r>
              <a:rPr lang="en-US" altLang="ko-KR" dirty="0"/>
              <a:t>Information-Theoretic </a:t>
            </a:r>
            <a:r>
              <a:rPr lang="en-US" altLang="ko-KR" dirty="0" smtClean="0"/>
              <a:t>Co-Clustering </a:t>
            </a:r>
            <a:r>
              <a:rPr lang="en-US" altLang="ko-KR" dirty="0"/>
              <a:t>to </a:t>
            </a:r>
            <a:r>
              <a:rPr lang="en-US" altLang="ko-KR" dirty="0" err="1"/>
              <a:t>bicluster</a:t>
            </a:r>
            <a:r>
              <a:rPr lang="en-US" altLang="ko-KR" dirty="0"/>
              <a:t> the n x m matrix N times, recording the number of runs in which each row appears in a row cluster with each other row. </a:t>
            </a:r>
          </a:p>
          <a:p>
            <a:endParaRPr lang="en-US" altLang="ko-KR" dirty="0" smtClean="0"/>
          </a:p>
          <a:p>
            <a:r>
              <a:rPr lang="en-US" altLang="ko-KR" dirty="0" smtClean="0"/>
              <a:t>5</a:t>
            </a:r>
            <a:r>
              <a:rPr lang="en-US" altLang="ko-KR" dirty="0"/>
              <a:t>. </a:t>
            </a:r>
            <a:r>
              <a:rPr lang="en-US" altLang="ko-KR" b="1" dirty="0"/>
              <a:t>(Supervised step.) </a:t>
            </a:r>
            <a:r>
              <a:rPr lang="en-US" altLang="ko-KR" dirty="0"/>
              <a:t>Identify a seed set, S, of rows that share some property of interest. </a:t>
            </a:r>
          </a:p>
          <a:p>
            <a:r>
              <a:rPr lang="en-US" altLang="ko-KR" dirty="0"/>
              <a:t>Rank the entity pairs in a test </a:t>
            </a:r>
            <a:r>
              <a:rPr lang="en-US" altLang="ko-KR" dirty="0" smtClean="0"/>
              <a:t>set, </a:t>
            </a:r>
            <a:r>
              <a:rPr lang="en-US" altLang="ko-KR" dirty="0"/>
              <a:t>based on a scoring function related to how often they co-cluster with members </a:t>
            </a:r>
            <a:r>
              <a:rPr lang="en-US" altLang="ko-KR" dirty="0" smtClean="0"/>
              <a:t>of seed set.</a:t>
            </a:r>
            <a:endParaRPr lang="ko-KR" altLang="en-US" dirty="0"/>
          </a:p>
        </p:txBody>
      </p:sp>
    </p:spTree>
    <p:extLst>
      <p:ext uri="{BB962C8B-B14F-4D97-AF65-F5344CB8AC3E}">
        <p14:creationId xmlns:p14="http://schemas.microsoft.com/office/powerpoint/2010/main" val="6688787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smtClean="0"/>
              <a:t>Discovering novel relationships for </a:t>
            </a:r>
            <a:r>
              <a:rPr lang="en-US" altLang="ko-KR" dirty="0" err="1" smtClean="0"/>
              <a:t>PharmGKB</a:t>
            </a:r>
            <a:r>
              <a:rPr lang="en-US" altLang="ko-KR" dirty="0" smtClean="0"/>
              <a:t> and </a:t>
            </a:r>
            <a:r>
              <a:rPr lang="en-US" altLang="ko-KR" dirty="0" err="1" smtClean="0"/>
              <a:t>DrugBank</a:t>
            </a:r>
            <a:endParaRPr lang="ko-KR" altLang="en-US" dirty="0"/>
          </a:p>
        </p:txBody>
      </p:sp>
      <p:sp>
        <p:nvSpPr>
          <p:cNvPr id="3" name="내용 개체 틀 2"/>
          <p:cNvSpPr>
            <a:spLocks noGrp="1"/>
          </p:cNvSpPr>
          <p:nvPr>
            <p:ph idx="1"/>
          </p:nvPr>
        </p:nvSpPr>
        <p:spPr/>
        <p:txBody>
          <a:bodyPr>
            <a:normAutofit fontScale="47500" lnSpcReduction="20000"/>
          </a:bodyPr>
          <a:lstStyle/>
          <a:p>
            <a:r>
              <a:rPr lang="en-US" altLang="ko-KR" dirty="0"/>
              <a:t>EBC reliably detects new drug-gene pairs reflecting relationships of interest to </a:t>
            </a:r>
            <a:r>
              <a:rPr lang="en-US" altLang="ko-KR" dirty="0" err="1"/>
              <a:t>PharmGKB</a:t>
            </a:r>
            <a:r>
              <a:rPr lang="en-US" altLang="ko-KR" dirty="0"/>
              <a:t> and </a:t>
            </a:r>
            <a:r>
              <a:rPr lang="en-US" altLang="ko-KR" dirty="0" err="1"/>
              <a:t>DrugBank</a:t>
            </a:r>
            <a:r>
              <a:rPr lang="en-US" altLang="ko-KR" dirty="0"/>
              <a:t>, so we attempted to discover new examples from our corpus. </a:t>
            </a:r>
            <a:endParaRPr lang="en-US" altLang="ko-KR" dirty="0" smtClean="0"/>
          </a:p>
          <a:p>
            <a:endParaRPr lang="en-US" altLang="ko-KR" dirty="0" smtClean="0"/>
          </a:p>
          <a:p>
            <a:r>
              <a:rPr lang="en-US" altLang="ko-KR" dirty="0" smtClean="0"/>
              <a:t>We </a:t>
            </a:r>
            <a:r>
              <a:rPr lang="en-US" altLang="ko-KR" dirty="0"/>
              <a:t>built seed sets containing all known relationships from </a:t>
            </a:r>
            <a:r>
              <a:rPr lang="en-US" altLang="ko-KR" dirty="0" err="1"/>
              <a:t>PharmGKB</a:t>
            </a:r>
            <a:r>
              <a:rPr lang="en-US" altLang="ko-KR" dirty="0"/>
              <a:t> and </a:t>
            </a:r>
            <a:r>
              <a:rPr lang="en-US" altLang="ko-KR" dirty="0" err="1"/>
              <a:t>DrugBank</a:t>
            </a:r>
            <a:r>
              <a:rPr lang="en-US" altLang="ko-KR" dirty="0"/>
              <a:t> and incorporated these into EBC to rank the remaining drug-gene </a:t>
            </a:r>
            <a:r>
              <a:rPr lang="en-US" altLang="ko-KR" dirty="0" smtClean="0"/>
              <a:t>pairs</a:t>
            </a:r>
          </a:p>
          <a:p>
            <a:pPr lvl="1"/>
            <a:r>
              <a:rPr lang="en-US" altLang="ko-KR" dirty="0" smtClean="0"/>
              <a:t>according </a:t>
            </a:r>
            <a:r>
              <a:rPr lang="en-US" altLang="ko-KR" dirty="0"/>
              <a:t>to EBC’s certainty that they represented </a:t>
            </a:r>
            <a:r>
              <a:rPr lang="en-US" altLang="ko-KR" dirty="0" err="1"/>
              <a:t>PGx</a:t>
            </a:r>
            <a:r>
              <a:rPr lang="en-US" altLang="ko-KR" dirty="0"/>
              <a:t> or drug-target relationships. </a:t>
            </a:r>
          </a:p>
          <a:p>
            <a:endParaRPr lang="en-US" altLang="ko-KR" dirty="0" smtClean="0"/>
          </a:p>
          <a:p>
            <a:r>
              <a:rPr lang="en-US" altLang="ko-KR" dirty="0" smtClean="0"/>
              <a:t>There </a:t>
            </a:r>
            <a:r>
              <a:rPr lang="en-US" altLang="ko-KR" dirty="0"/>
              <a:t>was 13.6% overlap between the two seed sets, with 84 drug-gene pairs in both, 206 in </a:t>
            </a:r>
            <a:r>
              <a:rPr lang="en-US" altLang="ko-KR" dirty="0" err="1"/>
              <a:t>PharmGKB</a:t>
            </a:r>
            <a:r>
              <a:rPr lang="en-US" altLang="ko-KR" dirty="0"/>
              <a:t> only, and 326 in </a:t>
            </a:r>
            <a:r>
              <a:rPr lang="en-US" altLang="ko-KR" dirty="0" err="1"/>
              <a:t>DrugBank</a:t>
            </a:r>
            <a:r>
              <a:rPr lang="en-US" altLang="ko-KR" dirty="0"/>
              <a:t> only, and 2898 pairs that were unknown to both.</a:t>
            </a:r>
          </a:p>
          <a:p>
            <a:endParaRPr lang="en-US" altLang="ko-KR" dirty="0" smtClean="0"/>
          </a:p>
          <a:p>
            <a:r>
              <a:rPr lang="en-US" altLang="ko-KR" dirty="0" smtClean="0"/>
              <a:t>Known </a:t>
            </a:r>
            <a:r>
              <a:rPr lang="en-US" altLang="ko-KR" dirty="0" err="1"/>
              <a:t>PGx</a:t>
            </a:r>
            <a:r>
              <a:rPr lang="en-US" altLang="ko-KR" dirty="0"/>
              <a:t> or drug-target pairs are excluded from the bar graphs, but are denoted beneath the bars with orange or blue dots</a:t>
            </a:r>
            <a:r>
              <a:rPr lang="en-US" altLang="ko-KR" dirty="0" smtClean="0"/>
              <a:t>.</a:t>
            </a:r>
          </a:p>
          <a:p>
            <a:endParaRPr lang="en-US" altLang="ko-KR" dirty="0"/>
          </a:p>
          <a:p>
            <a:r>
              <a:rPr lang="en-US" altLang="ko-KR" dirty="0" smtClean="0"/>
              <a:t>high prediction certainty for drug-target and </a:t>
            </a:r>
            <a:r>
              <a:rPr lang="en-US" altLang="ko-KR" dirty="0" err="1" smtClean="0"/>
              <a:t>PGx</a:t>
            </a:r>
            <a:r>
              <a:rPr lang="en-US" altLang="ko-KR" dirty="0" smtClean="0"/>
              <a:t> relationships among the inhibitors in cluster 8, </a:t>
            </a:r>
          </a:p>
          <a:p>
            <a:r>
              <a:rPr lang="en-US" altLang="ko-KR" dirty="0" smtClean="0"/>
              <a:t>high certainty for </a:t>
            </a:r>
            <a:r>
              <a:rPr lang="en-US" altLang="ko-KR" dirty="0" err="1" smtClean="0"/>
              <a:t>PGx</a:t>
            </a:r>
            <a:r>
              <a:rPr lang="en-US" altLang="ko-KR" dirty="0" smtClean="0"/>
              <a:t> relationships among the metabolic/substrate relationships in cluster 3. </a:t>
            </a:r>
          </a:p>
          <a:p>
            <a:endParaRPr lang="en-US" altLang="ko-KR" dirty="0" smtClean="0"/>
          </a:p>
          <a:p>
            <a:r>
              <a:rPr lang="en-US" altLang="ko-KR" dirty="0" smtClean="0"/>
              <a:t>We </a:t>
            </a:r>
            <a:r>
              <a:rPr lang="en-US" altLang="ko-KR" dirty="0"/>
              <a:t>also observe an interesting area of high enrichment for both types of relationships among clusters 21–23, where inhibition is mostly reported in an experimental context, but the density of known </a:t>
            </a:r>
            <a:r>
              <a:rPr lang="en-US" altLang="ko-KR" dirty="0" err="1"/>
              <a:t>PGx</a:t>
            </a:r>
            <a:r>
              <a:rPr lang="en-US" altLang="ko-KR" dirty="0"/>
              <a:t> and drug-target relationships is quite low. </a:t>
            </a:r>
          </a:p>
        </p:txBody>
      </p:sp>
    </p:spTree>
    <p:extLst>
      <p:ext uri="{BB962C8B-B14F-4D97-AF65-F5344CB8AC3E}">
        <p14:creationId xmlns:p14="http://schemas.microsoft.com/office/powerpoint/2010/main" val="3986599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내용 개체 틀 5"/>
          <p:cNvPicPr>
            <a:picLocks noGrp="1" noChangeAspect="1"/>
          </p:cNvPicPr>
          <p:nvPr>
            <p:ph idx="1"/>
          </p:nvPr>
        </p:nvPicPr>
        <p:blipFill rotWithShape="1">
          <a:blip r:embed="rId2"/>
          <a:srcRect l="3938" t="24188" r="66798" b="40480"/>
          <a:stretch/>
        </p:blipFill>
        <p:spPr>
          <a:xfrm>
            <a:off x="1" y="1085850"/>
            <a:ext cx="6273586" cy="4847771"/>
          </a:xfrm>
          <a:prstGeom prst="rect">
            <a:avLst/>
          </a:prstGeom>
        </p:spPr>
      </p:pic>
      <p:sp>
        <p:nvSpPr>
          <p:cNvPr id="5" name="제목 4"/>
          <p:cNvSpPr>
            <a:spLocks noGrp="1"/>
          </p:cNvSpPr>
          <p:nvPr>
            <p:ph type="title"/>
          </p:nvPr>
        </p:nvSpPr>
        <p:spPr/>
        <p:txBody>
          <a:bodyPr/>
          <a:lstStyle/>
          <a:p>
            <a:endParaRPr lang="ko-KR" altLang="en-US"/>
          </a:p>
        </p:txBody>
      </p:sp>
      <p:pic>
        <p:nvPicPr>
          <p:cNvPr id="7" name="그림 6"/>
          <p:cNvPicPr>
            <a:picLocks noChangeAspect="1"/>
          </p:cNvPicPr>
          <p:nvPr/>
        </p:nvPicPr>
        <p:blipFill rotWithShape="1">
          <a:blip r:embed="rId3"/>
          <a:srcRect l="3834" t="33187" r="66967" b="31188"/>
          <a:stretch/>
        </p:blipFill>
        <p:spPr>
          <a:xfrm>
            <a:off x="5983452" y="1085850"/>
            <a:ext cx="6208548" cy="4847771"/>
          </a:xfrm>
          <a:prstGeom prst="rect">
            <a:avLst/>
          </a:prstGeom>
        </p:spPr>
      </p:pic>
    </p:spTree>
    <p:extLst>
      <p:ext uri="{BB962C8B-B14F-4D97-AF65-F5344CB8AC3E}">
        <p14:creationId xmlns:p14="http://schemas.microsoft.com/office/powerpoint/2010/main" val="22195058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smtClean="0"/>
              <a:t>Discovering novel relationships for </a:t>
            </a:r>
            <a:r>
              <a:rPr lang="en-US" altLang="ko-KR" dirty="0" err="1" smtClean="0"/>
              <a:t>PharmGKB</a:t>
            </a:r>
            <a:r>
              <a:rPr lang="en-US" altLang="ko-KR" dirty="0" smtClean="0"/>
              <a:t> and </a:t>
            </a:r>
            <a:r>
              <a:rPr lang="en-US" altLang="ko-KR" dirty="0" err="1" smtClean="0"/>
              <a:t>DrugBank</a:t>
            </a:r>
            <a:endParaRPr lang="ko-KR" altLang="en-US" dirty="0"/>
          </a:p>
        </p:txBody>
      </p:sp>
      <p:sp>
        <p:nvSpPr>
          <p:cNvPr id="3" name="내용 개체 틀 2"/>
          <p:cNvSpPr>
            <a:spLocks noGrp="1"/>
          </p:cNvSpPr>
          <p:nvPr>
            <p:ph idx="1"/>
          </p:nvPr>
        </p:nvSpPr>
        <p:spPr/>
        <p:txBody>
          <a:bodyPr>
            <a:normAutofit fontScale="55000" lnSpcReduction="20000"/>
          </a:bodyPr>
          <a:lstStyle/>
          <a:p>
            <a:r>
              <a:rPr lang="en-US" altLang="ko-KR" dirty="0"/>
              <a:t>Table 5 shows the top 20 predictions of new </a:t>
            </a:r>
            <a:r>
              <a:rPr lang="en-US" altLang="ko-KR" dirty="0" err="1"/>
              <a:t>PGx</a:t>
            </a:r>
            <a:r>
              <a:rPr lang="en-US" altLang="ko-KR" dirty="0"/>
              <a:t> candidate pairs for </a:t>
            </a:r>
            <a:r>
              <a:rPr lang="en-US" altLang="ko-KR" dirty="0" err="1"/>
              <a:t>PharmGKB</a:t>
            </a:r>
            <a:r>
              <a:rPr lang="en-US" altLang="ko-KR" dirty="0"/>
              <a:t>, and Table 6 shows the top 20 candidate drug-target pairs for </a:t>
            </a:r>
            <a:r>
              <a:rPr lang="en-US" altLang="ko-KR" dirty="0" err="1"/>
              <a:t>DrugBank</a:t>
            </a:r>
            <a:r>
              <a:rPr lang="en-US" altLang="ko-KR" dirty="0"/>
              <a:t>. </a:t>
            </a:r>
          </a:p>
          <a:p>
            <a:endParaRPr lang="en-US" altLang="ko-KR" dirty="0" smtClean="0"/>
          </a:p>
          <a:p>
            <a:r>
              <a:rPr lang="en-US" altLang="ko-KR" dirty="0" smtClean="0"/>
              <a:t>The top 20 prediction for </a:t>
            </a:r>
            <a:r>
              <a:rPr lang="en-US" altLang="ko-KR" dirty="0" err="1" smtClean="0"/>
              <a:t>PharmGKB</a:t>
            </a:r>
            <a:r>
              <a:rPr lang="en-US" altLang="ko-KR" dirty="0" smtClean="0"/>
              <a:t> (</a:t>
            </a:r>
            <a:r>
              <a:rPr lang="en-US" altLang="ko-KR" dirty="0" err="1" smtClean="0"/>
              <a:t>PGx</a:t>
            </a:r>
            <a:r>
              <a:rPr lang="en-US" altLang="ko-KR" dirty="0" smtClean="0"/>
              <a:t>)</a:t>
            </a:r>
            <a:endParaRPr lang="en-US" altLang="ko-KR" dirty="0"/>
          </a:p>
          <a:p>
            <a:pPr lvl="1"/>
            <a:r>
              <a:rPr lang="en-US" altLang="ko-KR" dirty="0" smtClean="0"/>
              <a:t>Five </a:t>
            </a:r>
            <a:r>
              <a:rPr lang="en-US" altLang="ko-KR" dirty="0"/>
              <a:t>are already known to </a:t>
            </a:r>
            <a:r>
              <a:rPr lang="en-US" altLang="ko-KR" dirty="0" err="1"/>
              <a:t>PharmGKB</a:t>
            </a:r>
            <a:r>
              <a:rPr lang="en-US" altLang="ko-KR" dirty="0"/>
              <a:t> and have been </a:t>
            </a:r>
            <a:r>
              <a:rPr lang="en-US" altLang="ko-KR" dirty="0" smtClean="0"/>
              <a:t>demonstrated</a:t>
            </a:r>
          </a:p>
          <a:p>
            <a:pPr lvl="2"/>
            <a:r>
              <a:rPr lang="en-US" altLang="ko-KR" dirty="0" smtClean="0"/>
              <a:t>but </a:t>
            </a:r>
            <a:r>
              <a:rPr lang="en-US" altLang="ko-KR" dirty="0"/>
              <a:t>were coded in the </a:t>
            </a:r>
            <a:r>
              <a:rPr lang="en-US" altLang="ko-KR" dirty="0" err="1"/>
              <a:t>PharmGKB</a:t>
            </a:r>
            <a:r>
              <a:rPr lang="en-US" altLang="ko-KR" dirty="0"/>
              <a:t> relationships file in such a way that they were not included in the seed set. </a:t>
            </a:r>
          </a:p>
          <a:p>
            <a:pPr lvl="1"/>
            <a:r>
              <a:rPr lang="en-US" altLang="ko-KR" dirty="0"/>
              <a:t>One is brand new: </a:t>
            </a:r>
          </a:p>
          <a:p>
            <a:pPr lvl="1"/>
            <a:r>
              <a:rPr lang="en-US" altLang="ko-KR" dirty="0"/>
              <a:t>polymorphisms in ABCB1 (P-glycoprotein) do impact clinical response to </a:t>
            </a:r>
            <a:r>
              <a:rPr lang="en-US" altLang="ko-KR" dirty="0" smtClean="0"/>
              <a:t>fentanyl</a:t>
            </a:r>
          </a:p>
          <a:p>
            <a:pPr lvl="2"/>
            <a:r>
              <a:rPr lang="en-US" altLang="ko-KR" dirty="0" smtClean="0"/>
              <a:t>but </a:t>
            </a:r>
            <a:r>
              <a:rPr lang="en-US" altLang="ko-KR" dirty="0"/>
              <a:t>this relationship is currently unknown to </a:t>
            </a:r>
            <a:r>
              <a:rPr lang="en-US" altLang="ko-KR" dirty="0" err="1"/>
              <a:t>PharmGKB</a:t>
            </a:r>
            <a:r>
              <a:rPr lang="en-US" altLang="ko-KR" dirty="0"/>
              <a:t>. </a:t>
            </a:r>
          </a:p>
          <a:p>
            <a:pPr lvl="1"/>
            <a:r>
              <a:rPr lang="en-US" altLang="ko-KR" dirty="0"/>
              <a:t>An additional eight pairs represent likely </a:t>
            </a:r>
            <a:r>
              <a:rPr lang="en-US" altLang="ko-KR" dirty="0" err="1"/>
              <a:t>PGx</a:t>
            </a:r>
            <a:r>
              <a:rPr lang="en-US" altLang="ko-KR" dirty="0"/>
              <a:t> relationships, such as known inhibitory or metabolic </a:t>
            </a:r>
            <a:r>
              <a:rPr lang="en-US" altLang="ko-KR" dirty="0" smtClean="0"/>
              <a:t>relationships, but </a:t>
            </a:r>
            <a:r>
              <a:rPr lang="en-US" altLang="ko-KR" dirty="0"/>
              <a:t>no experiments have yet been conducted that might relate polymorphisms in the gene to drug response. </a:t>
            </a:r>
            <a:endParaRPr lang="en-US" altLang="ko-KR" dirty="0" smtClean="0"/>
          </a:p>
          <a:p>
            <a:pPr lvl="1"/>
            <a:r>
              <a:rPr lang="en-US" altLang="ko-KR" dirty="0" smtClean="0"/>
              <a:t>And </a:t>
            </a:r>
            <a:r>
              <a:rPr lang="en-US" altLang="ko-KR" dirty="0"/>
              <a:t>finally, in five cases, the potential for a </a:t>
            </a:r>
            <a:r>
              <a:rPr lang="en-US" altLang="ko-KR" dirty="0" err="1"/>
              <a:t>PGx</a:t>
            </a:r>
            <a:r>
              <a:rPr lang="en-US" altLang="ko-KR" dirty="0"/>
              <a:t> association was considered likely enough that it was investigated experimentally, but no significant clinical association between genotype and drug response was found.</a:t>
            </a:r>
          </a:p>
          <a:p>
            <a:endParaRPr lang="en-US" altLang="ko-KR" dirty="0" smtClean="0"/>
          </a:p>
          <a:p>
            <a:r>
              <a:rPr lang="en-US" altLang="ko-KR" dirty="0" smtClean="0"/>
              <a:t>The top 20 predictions for </a:t>
            </a:r>
            <a:r>
              <a:rPr lang="en-US" altLang="ko-KR" dirty="0" err="1" smtClean="0"/>
              <a:t>DrugBank</a:t>
            </a:r>
            <a:r>
              <a:rPr lang="en-US" altLang="ko-KR" dirty="0" smtClean="0"/>
              <a:t> </a:t>
            </a:r>
          </a:p>
          <a:p>
            <a:pPr lvl="1"/>
            <a:r>
              <a:rPr lang="en-US" altLang="ko-KR" dirty="0" smtClean="0"/>
              <a:t>four </a:t>
            </a:r>
            <a:r>
              <a:rPr lang="en-US" altLang="ko-KR" dirty="0"/>
              <a:t>are already known but were listed in </a:t>
            </a:r>
            <a:r>
              <a:rPr lang="en-US" altLang="ko-KR" dirty="0" err="1"/>
              <a:t>DrugBank</a:t>
            </a:r>
            <a:r>
              <a:rPr lang="en-US" altLang="ko-KR" dirty="0"/>
              <a:t> under alternate gene names. </a:t>
            </a:r>
          </a:p>
          <a:p>
            <a:pPr lvl="1"/>
            <a:r>
              <a:rPr lang="en-US" altLang="ko-KR" dirty="0"/>
              <a:t>An additional seven are new, proven drug-target relationships. </a:t>
            </a:r>
            <a:endParaRPr lang="en-US" altLang="ko-KR" dirty="0" smtClean="0"/>
          </a:p>
          <a:p>
            <a:pPr lvl="1"/>
            <a:r>
              <a:rPr lang="en-US" altLang="ko-KR" dirty="0" smtClean="0"/>
              <a:t>Of </a:t>
            </a:r>
            <a:r>
              <a:rPr lang="en-US" altLang="ko-KR" dirty="0"/>
              <a:t>these, five involve drugs that are themselves unknown to </a:t>
            </a:r>
            <a:r>
              <a:rPr lang="en-US" altLang="ko-KR" dirty="0" err="1"/>
              <a:t>DrugBank</a:t>
            </a:r>
            <a:r>
              <a:rPr lang="en-US" altLang="ko-KR" dirty="0"/>
              <a:t> (there are no entries for </a:t>
            </a:r>
            <a:r>
              <a:rPr lang="en-US" altLang="ko-KR" dirty="0" err="1"/>
              <a:t>ketanserin</a:t>
            </a:r>
            <a:r>
              <a:rPr lang="en-US" altLang="ko-KR" dirty="0"/>
              <a:t>, </a:t>
            </a:r>
            <a:r>
              <a:rPr lang="en-US" altLang="ko-KR" dirty="0" err="1"/>
              <a:t>cangrelor</a:t>
            </a:r>
            <a:r>
              <a:rPr lang="en-US" altLang="ko-KR" dirty="0"/>
              <a:t>, nutlin-3, or </a:t>
            </a:r>
            <a:r>
              <a:rPr lang="en-US" altLang="ko-KR" dirty="0" err="1"/>
              <a:t>tropisetron</a:t>
            </a:r>
            <a:r>
              <a:rPr lang="en-US" altLang="ko-KR" dirty="0"/>
              <a:t> in </a:t>
            </a:r>
            <a:r>
              <a:rPr lang="en-US" altLang="ko-KR" dirty="0" err="1"/>
              <a:t>DrugBank</a:t>
            </a:r>
            <a:r>
              <a:rPr lang="en-US" altLang="ko-KR" dirty="0"/>
              <a:t>). </a:t>
            </a:r>
          </a:p>
          <a:p>
            <a:pPr lvl="1"/>
            <a:r>
              <a:rPr lang="en-US" altLang="ko-KR" dirty="0"/>
              <a:t>There are also several interesting, yet erroneous findings arising from parser and lexicon errors in which a molecule, such as IL-1, is mistaken for its receptor, and that receptor is the true target of the drug. </a:t>
            </a:r>
            <a:endParaRPr lang="ko-KR" altLang="en-US" dirty="0"/>
          </a:p>
        </p:txBody>
      </p:sp>
    </p:spTree>
    <p:extLst>
      <p:ext uri="{BB962C8B-B14F-4D97-AF65-F5344CB8AC3E}">
        <p14:creationId xmlns:p14="http://schemas.microsoft.com/office/powerpoint/2010/main" val="26246608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err="1" smtClean="0"/>
              <a:t>Disscussion</a:t>
            </a:r>
            <a:r>
              <a:rPr lang="en-US" altLang="ko-KR" dirty="0" smtClean="0"/>
              <a:t/>
            </a:r>
            <a:br>
              <a:rPr lang="en-US" altLang="ko-KR" dirty="0" smtClean="0"/>
            </a:br>
            <a:r>
              <a:rPr lang="en-US" altLang="ko-KR" sz="2800" dirty="0" smtClean="0"/>
              <a:t> : </a:t>
            </a:r>
            <a:r>
              <a:rPr lang="en-US" altLang="ko-KR" sz="2800" dirty="0"/>
              <a:t>Relationship extraction in the biomedical domain</a:t>
            </a:r>
            <a:endParaRPr lang="ko-KR" altLang="en-US" sz="2800" dirty="0"/>
          </a:p>
        </p:txBody>
      </p:sp>
      <p:sp>
        <p:nvSpPr>
          <p:cNvPr id="3" name="내용 개체 틀 2"/>
          <p:cNvSpPr>
            <a:spLocks noGrp="1"/>
          </p:cNvSpPr>
          <p:nvPr>
            <p:ph idx="1"/>
          </p:nvPr>
        </p:nvSpPr>
        <p:spPr/>
        <p:txBody>
          <a:bodyPr>
            <a:normAutofit fontScale="32500" lnSpcReduction="20000"/>
          </a:bodyPr>
          <a:lstStyle/>
          <a:p>
            <a:r>
              <a:rPr lang="en-US" altLang="ko-KR" dirty="0"/>
              <a:t>Although a great deal of research effort has been directed at the problem of relationship extraction in </a:t>
            </a:r>
            <a:r>
              <a:rPr lang="en-US" altLang="ko-KR" dirty="0" smtClean="0"/>
              <a:t>pharmacogenomics, </a:t>
            </a:r>
            <a:r>
              <a:rPr lang="en-US" altLang="ko-KR" dirty="0"/>
              <a:t>and in the biomedical domain in </a:t>
            </a:r>
            <a:r>
              <a:rPr lang="en-US" altLang="ko-KR" dirty="0" smtClean="0"/>
              <a:t>general, high quality </a:t>
            </a:r>
            <a:r>
              <a:rPr lang="en-US" altLang="ko-KR" dirty="0"/>
              <a:t>biomedical knowledge bases like OMIM, </a:t>
            </a:r>
            <a:r>
              <a:rPr lang="en-US" altLang="ko-KR" dirty="0" err="1"/>
              <a:t>DrugBank</a:t>
            </a:r>
            <a:r>
              <a:rPr lang="en-US" altLang="ko-KR" dirty="0"/>
              <a:t> and </a:t>
            </a:r>
            <a:r>
              <a:rPr lang="en-US" altLang="ko-KR" dirty="0" err="1"/>
              <a:t>PharmGKB</a:t>
            </a:r>
            <a:r>
              <a:rPr lang="en-US" altLang="ko-KR" dirty="0"/>
              <a:t> still rely almost entirely on human curators, who comb the literature manually in search of new relationships</a:t>
            </a:r>
            <a:r>
              <a:rPr lang="en-US" altLang="ko-KR" dirty="0" smtClean="0"/>
              <a:t>.</a:t>
            </a:r>
          </a:p>
          <a:p>
            <a:endParaRPr lang="en-US" altLang="ko-KR" dirty="0" smtClean="0"/>
          </a:p>
          <a:p>
            <a:r>
              <a:rPr lang="en-US" altLang="ko-KR" b="1" dirty="0" smtClean="0"/>
              <a:t>Why </a:t>
            </a:r>
            <a:r>
              <a:rPr lang="en-US" altLang="ko-KR" b="1" dirty="0"/>
              <a:t>is biomedical relationship extraction so challenging?</a:t>
            </a:r>
          </a:p>
          <a:p>
            <a:pPr lvl="1"/>
            <a:r>
              <a:rPr lang="en-US" altLang="ko-KR" dirty="0" smtClean="0"/>
              <a:t>-&gt; Sentence-level </a:t>
            </a:r>
            <a:r>
              <a:rPr lang="en-US" altLang="ko-KR" dirty="0"/>
              <a:t>descriptions are highly erratic.</a:t>
            </a:r>
          </a:p>
          <a:p>
            <a:r>
              <a:rPr lang="en-US" altLang="ko-KR" dirty="0" smtClean="0"/>
              <a:t>Faced with a bewildering array of possibilities for how similar relationships can be described, sentence-level </a:t>
            </a:r>
            <a:r>
              <a:rPr lang="en-US" altLang="ko-KR" dirty="0"/>
              <a:t>relationship extraction algorithms often rely on manually-constructed rules or ontologies that map diverse surface forms onto common </a:t>
            </a:r>
            <a:r>
              <a:rPr lang="en-US" altLang="ko-KR" dirty="0" smtClean="0"/>
              <a:t>semantics. </a:t>
            </a:r>
          </a:p>
          <a:p>
            <a:pPr lvl="1"/>
            <a:r>
              <a:rPr lang="en-US" altLang="ko-KR" dirty="0" smtClean="0"/>
              <a:t>These </a:t>
            </a:r>
            <a:r>
              <a:rPr lang="en-US" altLang="ko-KR" dirty="0"/>
              <a:t>systems require a non-trivial amount of human maintenance and must be rebuilt for each new domain. </a:t>
            </a:r>
            <a:endParaRPr lang="en-US" altLang="ko-KR" dirty="0" smtClean="0"/>
          </a:p>
          <a:p>
            <a:pPr lvl="1"/>
            <a:endParaRPr lang="en-US" altLang="ko-KR" dirty="0"/>
          </a:p>
          <a:p>
            <a:r>
              <a:rPr lang="en-US" altLang="ko-KR" dirty="0"/>
              <a:t>Machine learning algorithms for sentence-level relationship extraction avoid </a:t>
            </a:r>
            <a:r>
              <a:rPr lang="en-US" altLang="ko-KR" dirty="0" smtClean="0"/>
              <a:t>rules</a:t>
            </a:r>
          </a:p>
          <a:p>
            <a:pPr lvl="1"/>
            <a:r>
              <a:rPr lang="en-US" altLang="ko-KR" dirty="0" smtClean="0"/>
              <a:t>but </a:t>
            </a:r>
            <a:r>
              <a:rPr lang="en-US" altLang="ko-KR" dirty="0"/>
              <a:t>face another serious problem: the need for annotated training sentences. </a:t>
            </a:r>
            <a:endParaRPr lang="en-US" altLang="ko-KR" dirty="0" smtClean="0"/>
          </a:p>
          <a:p>
            <a:pPr lvl="1"/>
            <a:r>
              <a:rPr lang="en-US" altLang="ko-KR" dirty="0" smtClean="0"/>
              <a:t>Recently</a:t>
            </a:r>
            <a:r>
              <a:rPr lang="en-US" altLang="ko-KR" dirty="0"/>
              <a:t>, researchers have begun to produce annotated training sets for the biomedical </a:t>
            </a:r>
            <a:r>
              <a:rPr lang="en-US" altLang="ko-KR" dirty="0" smtClean="0"/>
              <a:t>domain </a:t>
            </a:r>
            <a:r>
              <a:rPr lang="en-US" altLang="ko-KR" dirty="0"/>
              <a:t>but manual annotation is </a:t>
            </a:r>
            <a:r>
              <a:rPr lang="en-US" altLang="ko-KR" dirty="0" smtClean="0"/>
              <a:t>too expensive </a:t>
            </a:r>
            <a:r>
              <a:rPr lang="en-US" altLang="ko-KR" dirty="0"/>
              <a:t>both in time and human effort</a:t>
            </a:r>
            <a:r>
              <a:rPr lang="en-US" altLang="ko-KR" dirty="0" smtClean="0"/>
              <a:t>.</a:t>
            </a:r>
          </a:p>
          <a:p>
            <a:pPr lvl="1"/>
            <a:endParaRPr lang="en-US" altLang="ko-KR" dirty="0"/>
          </a:p>
          <a:p>
            <a:r>
              <a:rPr lang="en-US" altLang="ko-KR" dirty="0"/>
              <a:t>As a result, little to no annotated training data exist for many classes of </a:t>
            </a:r>
            <a:r>
              <a:rPr lang="en-US" altLang="ko-KR" dirty="0" err="1"/>
              <a:t>biomedically</a:t>
            </a:r>
            <a:r>
              <a:rPr lang="en-US" altLang="ko-KR" dirty="0"/>
              <a:t> interesting relationships</a:t>
            </a:r>
            <a:r>
              <a:rPr lang="en-US" altLang="ko-KR" dirty="0" smtClean="0"/>
              <a:t>.</a:t>
            </a:r>
          </a:p>
          <a:p>
            <a:endParaRPr lang="en-US" altLang="ko-KR" dirty="0"/>
          </a:p>
          <a:p>
            <a:r>
              <a:rPr lang="en-US" altLang="ko-KR" dirty="0"/>
              <a:t>These are important problems for NLP, but they only exist because we think of biomedical relationships at the level of individual sentences. </a:t>
            </a:r>
          </a:p>
          <a:p>
            <a:r>
              <a:rPr lang="en-US" altLang="ko-KR" dirty="0"/>
              <a:t>From a biomedical research standpoint, there is no need to do so—we are most interested in the true relationship between a drug and a </a:t>
            </a:r>
            <a:r>
              <a:rPr lang="en-US" altLang="ko-KR" dirty="0" err="1"/>
              <a:t>gene,not</a:t>
            </a:r>
            <a:r>
              <a:rPr lang="en-US" altLang="ko-KR" dirty="0"/>
              <a:t> in the meaning of any particular sentence. </a:t>
            </a:r>
          </a:p>
          <a:p>
            <a:r>
              <a:rPr lang="en-US" altLang="ko-KR" dirty="0"/>
              <a:t>As a result, we have taken a corpus-level approach where all of the information about a drug-gene pair from all of its available sentence level descriptions is combined. </a:t>
            </a:r>
          </a:p>
          <a:p>
            <a:r>
              <a:rPr lang="en-US" altLang="ko-KR" dirty="0"/>
              <a:t>Latent connections among different-looking descriptions are then discovered in an unsupervised fashion from structure inherent in the raw text, requiring no human effort and boosting our ability to extract relationships of interest.</a:t>
            </a:r>
          </a:p>
          <a:p>
            <a:endParaRPr lang="ko-KR" altLang="en-US" dirty="0"/>
          </a:p>
        </p:txBody>
      </p:sp>
    </p:spTree>
    <p:extLst>
      <p:ext uri="{BB962C8B-B14F-4D97-AF65-F5344CB8AC3E}">
        <p14:creationId xmlns:p14="http://schemas.microsoft.com/office/powerpoint/2010/main" val="8534504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err="1" smtClean="0"/>
              <a:t>Disscussion</a:t>
            </a:r>
            <a:r>
              <a:rPr lang="en-US" altLang="ko-KR" dirty="0" smtClean="0"/>
              <a:t/>
            </a:r>
            <a:br>
              <a:rPr lang="en-US" altLang="ko-KR" dirty="0" smtClean="0"/>
            </a:br>
            <a:r>
              <a:rPr lang="en-US" altLang="ko-KR" sz="2800" dirty="0" smtClean="0"/>
              <a:t> : </a:t>
            </a:r>
            <a:r>
              <a:rPr lang="en-US" altLang="ko-KR" sz="2800" dirty="0"/>
              <a:t>Support for corpus-level inference</a:t>
            </a:r>
            <a:endParaRPr lang="ko-KR" altLang="en-US" sz="2800" dirty="0"/>
          </a:p>
        </p:txBody>
      </p:sp>
      <p:sp>
        <p:nvSpPr>
          <p:cNvPr id="3" name="내용 개체 틀 2"/>
          <p:cNvSpPr>
            <a:spLocks noGrp="1"/>
          </p:cNvSpPr>
          <p:nvPr>
            <p:ph idx="1"/>
          </p:nvPr>
        </p:nvSpPr>
        <p:spPr/>
        <p:txBody>
          <a:bodyPr>
            <a:normAutofit fontScale="40000" lnSpcReduction="20000"/>
          </a:bodyPr>
          <a:lstStyle/>
          <a:p>
            <a:r>
              <a:rPr lang="en-US" altLang="ko-KR" dirty="0"/>
              <a:t>We contend that biomedical relationships should be considered properties of biomedical entities like drug-gene pairs, not individual sentences. </a:t>
            </a:r>
          </a:p>
          <a:p>
            <a:r>
              <a:rPr lang="en-US" altLang="ko-KR" dirty="0"/>
              <a:t>A description like “D decreased G levels” does not constitute an inhibitory relationship; </a:t>
            </a:r>
            <a:endParaRPr lang="en-US" altLang="ko-KR" dirty="0" smtClean="0"/>
          </a:p>
          <a:p>
            <a:r>
              <a:rPr lang="en-US" altLang="ko-KR" dirty="0" smtClean="0"/>
              <a:t>it </a:t>
            </a:r>
            <a:r>
              <a:rPr lang="en-US" altLang="ko-KR" dirty="0"/>
              <a:t>is simply an experimental finding that increases the likelihood of such a relationship. </a:t>
            </a:r>
          </a:p>
          <a:p>
            <a:r>
              <a:rPr lang="en-US" altLang="ko-KR" dirty="0"/>
              <a:t>This allows the same sentence to provide evidence for or against multiple types of relationship, the exact definitions of which are application dependent. </a:t>
            </a:r>
          </a:p>
          <a:p>
            <a:r>
              <a:rPr lang="en-US" altLang="ko-KR" dirty="0"/>
              <a:t>It also allows drug-gene pairs to exhibit multiple relationship types at once. </a:t>
            </a:r>
          </a:p>
          <a:p>
            <a:r>
              <a:rPr lang="en-US" altLang="ko-KR" dirty="0"/>
              <a:t>We see evidence for such an approach when we contrast EBC’s performance at extracting </a:t>
            </a:r>
            <a:r>
              <a:rPr lang="en-US" altLang="ko-KR" dirty="0" err="1"/>
              <a:t>PGx</a:t>
            </a:r>
            <a:r>
              <a:rPr lang="en-US" altLang="ko-KR" dirty="0"/>
              <a:t> relationships with its performance extracting drug-target relationships. </a:t>
            </a:r>
          </a:p>
          <a:p>
            <a:r>
              <a:rPr lang="en-US" altLang="ko-KR" dirty="0"/>
              <a:t>EBC was uniformly worse at extracting </a:t>
            </a:r>
            <a:r>
              <a:rPr lang="en-US" altLang="ko-KR" dirty="0" err="1"/>
              <a:t>PGx</a:t>
            </a:r>
            <a:r>
              <a:rPr lang="en-US" altLang="ko-KR" dirty="0"/>
              <a:t> relationships, even though these two sets of experiments used the same data matrices. </a:t>
            </a:r>
          </a:p>
          <a:p>
            <a:r>
              <a:rPr lang="en-US" altLang="ko-KR" dirty="0"/>
              <a:t>We see why in Fig 4: it turns out that what we originally considered to be well-defined relationship classes (</a:t>
            </a:r>
            <a:r>
              <a:rPr lang="en-US" altLang="ko-KR" dirty="0" err="1"/>
              <a:t>PGx</a:t>
            </a:r>
            <a:r>
              <a:rPr lang="en-US" altLang="ko-KR" dirty="0"/>
              <a:t> and drug-target relationships) are actually composites of several finer-grained sub-classes. </a:t>
            </a:r>
          </a:p>
          <a:p>
            <a:r>
              <a:rPr lang="en-US" altLang="ko-KR" dirty="0"/>
              <a:t>A high percentage of </a:t>
            </a:r>
            <a:r>
              <a:rPr lang="en-US" altLang="ko-KR" dirty="0" err="1"/>
              <a:t>PGx</a:t>
            </a:r>
            <a:r>
              <a:rPr lang="en-US" altLang="ko-KR" dirty="0"/>
              <a:t> relationships reside in cluster 3, the metabolism/substrate cluster, which inhabits a region of the </a:t>
            </a:r>
            <a:r>
              <a:rPr lang="en-US" altLang="ko-KR" dirty="0" err="1"/>
              <a:t>dendrogram</a:t>
            </a:r>
            <a:r>
              <a:rPr lang="en-US" altLang="ko-KR" dirty="0"/>
              <a:t> far from the inhibition clusters. </a:t>
            </a:r>
          </a:p>
          <a:p>
            <a:r>
              <a:rPr lang="en-US" altLang="ko-KR" dirty="0"/>
              <a:t>In cases where the seed set consists mostly of metabolic relationships and the test set mostly of inhibition relationships, we would not expect EBC to perform well, even though both groups are still technically </a:t>
            </a:r>
            <a:r>
              <a:rPr lang="en-US" altLang="ko-KR" dirty="0" err="1"/>
              <a:t>PGx</a:t>
            </a:r>
            <a:r>
              <a:rPr lang="en-US" altLang="ko-KR" dirty="0"/>
              <a:t> relationships. </a:t>
            </a:r>
          </a:p>
          <a:p>
            <a:r>
              <a:rPr lang="en-US" altLang="ko-KR" dirty="0"/>
              <a:t>We initially believed that </a:t>
            </a:r>
            <a:r>
              <a:rPr lang="en-US" altLang="ko-KR" dirty="0" err="1"/>
              <a:t>PGx</a:t>
            </a:r>
            <a:r>
              <a:rPr lang="en-US" altLang="ko-KR" dirty="0"/>
              <a:t> relationships would be expressed in sentences relating specific polymorphisms to changes in drug efficacy, such as, “The CYP3A4 C3435T polymorphism influences rifampicin exposure in human hepatocytes”. </a:t>
            </a:r>
          </a:p>
          <a:p>
            <a:r>
              <a:rPr lang="en-US" altLang="ko-KR" dirty="0"/>
              <a:t>In reality, however, relatively few such sentences exist. </a:t>
            </a:r>
            <a:endParaRPr lang="en-US" altLang="ko-KR" dirty="0" smtClean="0"/>
          </a:p>
          <a:p>
            <a:r>
              <a:rPr lang="en-US" altLang="ko-KR" dirty="0" smtClean="0"/>
              <a:t>Most </a:t>
            </a:r>
            <a:r>
              <a:rPr lang="en-US" altLang="ko-KR" dirty="0"/>
              <a:t>evidence for </a:t>
            </a:r>
            <a:r>
              <a:rPr lang="en-US" altLang="ko-KR" dirty="0" err="1"/>
              <a:t>PGx</a:t>
            </a:r>
            <a:r>
              <a:rPr lang="en-US" altLang="ko-KR" dirty="0"/>
              <a:t> relationships comes instead from descriptions of other types of relationships, such as inhibition and metabolism.</a:t>
            </a:r>
          </a:p>
          <a:p>
            <a:r>
              <a:rPr lang="en-US" altLang="ko-KR" dirty="0"/>
              <a:t>So we see that although a </a:t>
            </a:r>
            <a:r>
              <a:rPr lang="en-US" altLang="ko-KR" dirty="0" err="1"/>
              <a:t>PGx</a:t>
            </a:r>
            <a:r>
              <a:rPr lang="en-US" altLang="ko-KR" dirty="0"/>
              <a:t> relationship can be considered a property of a drug-gene pair, it is not generally a property of any particular sentence describing that pair.</a:t>
            </a:r>
            <a:endParaRPr lang="ko-KR" altLang="en-US" dirty="0"/>
          </a:p>
        </p:txBody>
      </p:sp>
    </p:spTree>
    <p:extLst>
      <p:ext uri="{BB962C8B-B14F-4D97-AF65-F5344CB8AC3E}">
        <p14:creationId xmlns:p14="http://schemas.microsoft.com/office/powerpoint/2010/main" val="13526074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err="1" smtClean="0"/>
              <a:t>Disscussion</a:t>
            </a:r>
            <a:r>
              <a:rPr lang="en-US" altLang="ko-KR" dirty="0" smtClean="0"/>
              <a:t/>
            </a:r>
            <a:br>
              <a:rPr lang="en-US" altLang="ko-KR" dirty="0" smtClean="0"/>
            </a:br>
            <a:r>
              <a:rPr lang="en-US" altLang="ko-KR" sz="2800" dirty="0" smtClean="0"/>
              <a:t> : </a:t>
            </a:r>
            <a:r>
              <a:rPr lang="en-US" altLang="ko-KR" sz="2800" dirty="0"/>
              <a:t>Distributional semantics for relationship extraction</a:t>
            </a:r>
            <a:endParaRPr lang="ko-KR" altLang="en-US" sz="2800" dirty="0"/>
          </a:p>
        </p:txBody>
      </p:sp>
      <p:sp>
        <p:nvSpPr>
          <p:cNvPr id="3" name="내용 개체 틀 2"/>
          <p:cNvSpPr>
            <a:spLocks noGrp="1"/>
          </p:cNvSpPr>
          <p:nvPr>
            <p:ph idx="1"/>
          </p:nvPr>
        </p:nvSpPr>
        <p:spPr/>
        <p:txBody>
          <a:bodyPr>
            <a:normAutofit fontScale="55000" lnSpcReduction="20000"/>
          </a:bodyPr>
          <a:lstStyle/>
          <a:p>
            <a:r>
              <a:rPr lang="en-US" altLang="ko-KR" dirty="0"/>
              <a:t>EBC is part of a subfield of NLP called distributional semantics, in which patterns in large, unlabeled text corpora are used to create feature representations of words, phrases, or other entities (in our case, drug-gene pairs) based on how they are used in context. </a:t>
            </a:r>
          </a:p>
          <a:p>
            <a:r>
              <a:rPr lang="en-US" altLang="ko-KR" dirty="0"/>
              <a:t>The similarity of these representations then serves as a proxy for semantic relatedness [12]. </a:t>
            </a:r>
          </a:p>
          <a:p>
            <a:r>
              <a:rPr lang="en-US" altLang="ko-KR" dirty="0"/>
              <a:t>Distributional semantics algorithms’ theme of discovering semantic relatedness by looking at </a:t>
            </a:r>
            <a:r>
              <a:rPr lang="en-US" altLang="ko-KR" dirty="0" smtClean="0"/>
              <a:t>large-scale usage </a:t>
            </a:r>
            <a:r>
              <a:rPr lang="en-US" altLang="ko-KR" dirty="0"/>
              <a:t>patterns inspired our corpus-level approach to drug-gene relationship extraction. </a:t>
            </a:r>
          </a:p>
          <a:p>
            <a:r>
              <a:rPr lang="en-US" altLang="ko-KR" dirty="0"/>
              <a:t>For example, in EBC, these representations are the co-clustering frequencies of each drug-gene pair with every other pair, and the contextual features are the dependency paths.</a:t>
            </a:r>
          </a:p>
          <a:p>
            <a:r>
              <a:rPr lang="en-US" altLang="ko-KR" dirty="0"/>
              <a:t>EBC builds on a long history of distributional semantics work in the NLP literature, much of which focuses on assessing the semantic similarity of individual words [12, 13, 32], </a:t>
            </a:r>
            <a:r>
              <a:rPr lang="en-US" altLang="ko-KR" dirty="0" smtClean="0"/>
              <a:t>and some </a:t>
            </a:r>
            <a:r>
              <a:rPr lang="en-US" altLang="ko-KR" dirty="0"/>
              <a:t>of which has tackled relationship extraction outside the biomedical domain [33–36].</a:t>
            </a:r>
          </a:p>
          <a:p>
            <a:r>
              <a:rPr lang="en-US" altLang="ko-KR" dirty="0"/>
              <a:t>EBC is most similar in spirit to matrix factorization techniques like Latent Semantic Analysis (LSA) [13]; </a:t>
            </a:r>
          </a:p>
          <a:p>
            <a:r>
              <a:rPr lang="en-US" altLang="ko-KR" dirty="0"/>
              <a:t>ITCC forms a low-rank approximation of the original drug-gene-pair-by-dependency-path matrix, and EBC stacks thousands of slightly different ITCC-based approximations on top of each other to make its similarity assessments.</a:t>
            </a:r>
          </a:p>
          <a:p>
            <a:r>
              <a:rPr lang="en-US" altLang="ko-KR" dirty="0"/>
              <a:t>LSA uses the singular value decomposition (SVD) [37] instead of ITCC to accomplish a similar goal, and has been applied in at least one case to corpus-level relationship extraction (a technique called Latent Relational Analysis, or LRA) [36]. </a:t>
            </a:r>
          </a:p>
          <a:p>
            <a:endParaRPr lang="ko-KR" altLang="en-US" dirty="0"/>
          </a:p>
        </p:txBody>
      </p:sp>
    </p:spTree>
    <p:extLst>
      <p:ext uri="{BB962C8B-B14F-4D97-AF65-F5344CB8AC3E}">
        <p14:creationId xmlns:p14="http://schemas.microsoft.com/office/powerpoint/2010/main" val="2616515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err="1" smtClean="0"/>
              <a:t>Disscussion</a:t>
            </a:r>
            <a:r>
              <a:rPr lang="en-US" altLang="ko-KR" dirty="0" smtClean="0"/>
              <a:t/>
            </a:r>
            <a:br>
              <a:rPr lang="en-US" altLang="ko-KR" dirty="0" smtClean="0"/>
            </a:br>
            <a:r>
              <a:rPr lang="en-US" altLang="ko-KR" sz="2800" dirty="0" smtClean="0"/>
              <a:t> : </a:t>
            </a:r>
            <a:r>
              <a:rPr lang="en-US" altLang="ko-KR" sz="2800" dirty="0"/>
              <a:t>Study limitations: Dependency paths, lexicons and abstracts</a:t>
            </a:r>
            <a:endParaRPr lang="ko-KR" altLang="en-US" sz="2800" dirty="0"/>
          </a:p>
        </p:txBody>
      </p:sp>
      <p:sp>
        <p:nvSpPr>
          <p:cNvPr id="3" name="내용 개체 틀 2"/>
          <p:cNvSpPr>
            <a:spLocks noGrp="1"/>
          </p:cNvSpPr>
          <p:nvPr>
            <p:ph idx="1"/>
          </p:nvPr>
        </p:nvSpPr>
        <p:spPr/>
        <p:txBody>
          <a:bodyPr>
            <a:normAutofit fontScale="25000" lnSpcReduction="20000"/>
          </a:bodyPr>
          <a:lstStyle/>
          <a:p>
            <a:r>
              <a:rPr lang="en-US" altLang="ko-KR" dirty="0"/>
              <a:t>In our analysis of drug-gene relationships, we made several choices about (a) how to identify drugs and genes in text, (b) the type of text to use as our corpus, and (c) what constitutes a “feature” (a single column in the data matrix). </a:t>
            </a:r>
          </a:p>
          <a:p>
            <a:r>
              <a:rPr lang="en-US" altLang="ko-KR" dirty="0"/>
              <a:t>In all cases, we made the simplest choices possible, both to enable others to reproduce our results, and to distinguish EBC’s own limitations from errors/omissions in the preprocessing steps and text itself.</a:t>
            </a:r>
          </a:p>
          <a:p>
            <a:r>
              <a:rPr lang="en-US" altLang="ko-KR" dirty="0"/>
              <a:t>We identify drugs and genes in the text based on simple string matching to single-word drug and gene names from </a:t>
            </a:r>
            <a:r>
              <a:rPr lang="en-US" altLang="ko-KR" dirty="0" err="1"/>
              <a:t>PharmGKB</a:t>
            </a:r>
            <a:r>
              <a:rPr lang="en-US" altLang="ko-KR" dirty="0"/>
              <a:t> [5]. </a:t>
            </a:r>
          </a:p>
          <a:p>
            <a:r>
              <a:rPr lang="en-US" altLang="ko-KR" dirty="0"/>
              <a:t>Named entity recognition (NER) is its own area of NLP, and identifying biomedical entity names in text is itself a nontrivial proposition. </a:t>
            </a:r>
          </a:p>
          <a:p>
            <a:r>
              <a:rPr lang="en-US" altLang="ko-KR" dirty="0"/>
              <a:t>We can see one obvious disadvantage of this approach in cluster 24 of Fig 4 and Table 4, which includes “gene names” like COPD (a.k.a. chronic obstructive pulmonary disease) and NIDDM (noninsulin-dependent diabetes mellitus). </a:t>
            </a:r>
          </a:p>
          <a:p>
            <a:r>
              <a:rPr lang="en-US" altLang="ko-KR" dirty="0"/>
              <a:t>Table 6 also reflects a lexicon error where the term “leukotriene” is listed as a synonym for the leukotriene B4 receptor. </a:t>
            </a:r>
          </a:p>
          <a:p>
            <a:r>
              <a:rPr lang="en-US" altLang="ko-KR" dirty="0"/>
              <a:t>Some such errors might be avoided if we used a more elaborate NER system [47, 48], though such systems themselves are not perfect and can introduce new sources of error. </a:t>
            </a:r>
          </a:p>
          <a:p>
            <a:r>
              <a:rPr lang="en-US" altLang="ko-KR" dirty="0"/>
              <a:t>Our stipulation that the entity names be single words also led to errors in cases (see Table 6) where a molecule, such as IL-1, is mistaken for its receptor, the “IL-1 receptor”, because “IL-1 receptor” is a multi-word phrase not allowed in the lexicon, while “IL-1” is allowed.</a:t>
            </a:r>
          </a:p>
          <a:p>
            <a:r>
              <a:rPr lang="en-US" altLang="ko-KR" dirty="0"/>
              <a:t>We also made no attempt to normalize gene names, so in our results, ABCB1, MDR-1, and P-</a:t>
            </a:r>
            <a:r>
              <a:rPr lang="en-US" altLang="ko-KR" dirty="0" err="1"/>
              <a:t>gp</a:t>
            </a:r>
            <a:r>
              <a:rPr lang="en-US" altLang="ko-KR" dirty="0"/>
              <a:t> are all different. Again, this was done to avoid introducing normalization errors, and because genes and their corresponding proteins are often described in different contexts.</a:t>
            </a:r>
          </a:p>
          <a:p>
            <a:r>
              <a:rPr lang="en-US" altLang="ko-KR" dirty="0"/>
              <a:t>To construct dependency paths from raw Medline sentences, we used the Stanford Parser [49], a free and open-source statistical parser. The Stanford Parser was trained using labeled text from newswire corpora, so it sometimes fares poorly on biomedical text. </a:t>
            </a:r>
          </a:p>
          <a:p>
            <a:r>
              <a:rPr lang="en-US" altLang="ko-KR" dirty="0"/>
              <a:t>For example, the parser often mistakes gene names for adjectives (“CYP3A4” in the phrase “CYP3A4 polymorphism” is frequently labeled as an adjective). We used the out-of-box implementation of the Stanford Parser and did not perform any manual review or correction of parses to improve its performance (again in the interest of simplicity). </a:t>
            </a:r>
          </a:p>
          <a:p>
            <a:r>
              <a:rPr lang="en-US" altLang="ko-KR" dirty="0"/>
              <a:t>Because EBC operates at the level of drug-gene pairs and not individual sentences, its performance is generally robust to parsing errors as long as the parser makes the same errors consistently.</a:t>
            </a:r>
          </a:p>
          <a:p>
            <a:r>
              <a:rPr lang="en-US" altLang="ko-KR" dirty="0"/>
              <a:t>There are some errors that do lead to incorrect conclusions, however. </a:t>
            </a:r>
          </a:p>
          <a:p>
            <a:r>
              <a:rPr lang="en-US" altLang="ko-KR" dirty="0"/>
              <a:t>For example, we observe some situations where dependency paths bypass important details about relationships, such as a sentence where a drug is described as “transcriptionally up-regulating G expression” and the dependency path only captures the effect on expression, not its directionality. </a:t>
            </a:r>
          </a:p>
          <a:p>
            <a:r>
              <a:rPr lang="en-US" altLang="ko-KR" dirty="0"/>
              <a:t>These are usually generalizations rather than errors, but they do result in some loss of information from the sentence.</a:t>
            </a:r>
          </a:p>
          <a:p>
            <a:r>
              <a:rPr lang="en-US" altLang="ko-KR" dirty="0"/>
              <a:t>Finally, our corpus consisted of all abstracts from the 2013 edition of Medline. </a:t>
            </a:r>
          </a:p>
          <a:p>
            <a:r>
              <a:rPr lang="en-US" altLang="ko-KR" dirty="0"/>
              <a:t>Including information from the full text of the research articles could help discover relationships not mentioned in the abstracts, but many journals do not provide access to the full text, and we did not wish to bias our results in favor of relationships reported in a subset of journals. </a:t>
            </a:r>
          </a:p>
          <a:p>
            <a:r>
              <a:rPr lang="en-US" altLang="ko-KR" dirty="0"/>
              <a:t>Our approach would remain the same regardless of the corpus.</a:t>
            </a:r>
            <a:endParaRPr lang="ko-KR" altLang="en-US" dirty="0"/>
          </a:p>
        </p:txBody>
      </p:sp>
    </p:spTree>
    <p:extLst>
      <p:ext uri="{BB962C8B-B14F-4D97-AF65-F5344CB8AC3E}">
        <p14:creationId xmlns:p14="http://schemas.microsoft.com/office/powerpoint/2010/main" val="3752231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2800" dirty="0" smtClean="0"/>
              <a:t>Methods : EBC ( Ensemble </a:t>
            </a:r>
            <a:r>
              <a:rPr lang="en-US" altLang="ko-KR" sz="2800" dirty="0" err="1" smtClean="0"/>
              <a:t>Biclustering</a:t>
            </a:r>
            <a:r>
              <a:rPr lang="en-US" altLang="ko-KR" sz="2800" dirty="0" smtClean="0"/>
              <a:t> for Classification )</a:t>
            </a:r>
            <a:endParaRPr lang="ko-KR" altLang="en-US" sz="2800" dirty="0"/>
          </a:p>
        </p:txBody>
      </p:sp>
      <p:sp>
        <p:nvSpPr>
          <p:cNvPr id="3" name="내용 개체 틀 2"/>
          <p:cNvSpPr>
            <a:spLocks noGrp="1"/>
          </p:cNvSpPr>
          <p:nvPr>
            <p:ph idx="1"/>
          </p:nvPr>
        </p:nvSpPr>
        <p:spPr/>
        <p:txBody>
          <a:bodyPr>
            <a:normAutofit fontScale="40000" lnSpcReduction="20000"/>
          </a:bodyPr>
          <a:lstStyle/>
          <a:p>
            <a:r>
              <a:rPr lang="en-US" altLang="ko-KR" b="1" dirty="0" smtClean="0"/>
              <a:t>Preprocessing (drug-gene relationship extraction task):</a:t>
            </a:r>
          </a:p>
          <a:p>
            <a:endParaRPr lang="en-US" altLang="ko-KR" dirty="0"/>
          </a:p>
          <a:p>
            <a:r>
              <a:rPr lang="en-US" altLang="ko-KR" b="1" dirty="0"/>
              <a:t>1. </a:t>
            </a:r>
            <a:r>
              <a:rPr lang="en-US" altLang="ko-KR" dirty="0"/>
              <a:t>Identify all drug-gene pairs co-occurring in sentences within a corpus of text. (In our experiments, these were drug-gene pairs co-occurring in Medline sentences.) </a:t>
            </a:r>
          </a:p>
          <a:p>
            <a:r>
              <a:rPr lang="en-US" altLang="ko-KR" dirty="0"/>
              <a:t>Call the number of drug-gene pairs n.</a:t>
            </a:r>
          </a:p>
          <a:p>
            <a:endParaRPr lang="en-US" altLang="ko-KR" dirty="0"/>
          </a:p>
          <a:p>
            <a:r>
              <a:rPr lang="en-US" altLang="ko-KR" b="1" dirty="0"/>
              <a:t>2. </a:t>
            </a:r>
            <a:r>
              <a:rPr lang="en-US" altLang="ko-KR" dirty="0"/>
              <a:t>Extract all dependency paths connecting these drug-gene pairs in the corpus. Call the total number of observed paths m.</a:t>
            </a:r>
          </a:p>
          <a:p>
            <a:r>
              <a:rPr lang="en-US" altLang="ko-KR" b="1" dirty="0"/>
              <a:t>3. </a:t>
            </a:r>
            <a:r>
              <a:rPr lang="en-US" altLang="ko-KR" dirty="0"/>
              <a:t>Arrange the data in an n x m matrix where the rows represent drug-gene pairs and the columns dependency paths. A cell with coordinates (</a:t>
            </a:r>
            <a:r>
              <a:rPr lang="en-US" altLang="ko-KR" dirty="0" err="1"/>
              <a:t>i</a:t>
            </a:r>
            <a:r>
              <a:rPr lang="en-US" altLang="ko-KR" dirty="0"/>
              <a:t>, j) in this matrix contains “1” if </a:t>
            </a:r>
            <a:r>
              <a:rPr lang="en-US" altLang="ko-KR" dirty="0" err="1"/>
              <a:t>druggene</a:t>
            </a:r>
            <a:r>
              <a:rPr lang="en-US" altLang="ko-KR" dirty="0"/>
              <a:t> pair </a:t>
            </a:r>
            <a:r>
              <a:rPr lang="en-US" altLang="ko-KR" dirty="0" err="1"/>
              <a:t>i</a:t>
            </a:r>
            <a:r>
              <a:rPr lang="en-US" altLang="ko-KR" dirty="0"/>
              <a:t> has been connected by path j somewhere in the corpus, and “0” otherwise.</a:t>
            </a:r>
          </a:p>
          <a:p>
            <a:endParaRPr lang="en-US" altLang="ko-KR" dirty="0"/>
          </a:p>
          <a:p>
            <a:r>
              <a:rPr lang="en-US" altLang="ko-KR" b="1" dirty="0"/>
              <a:t>EBC algorithm:</a:t>
            </a:r>
          </a:p>
          <a:p>
            <a:endParaRPr lang="en-US" altLang="ko-KR" dirty="0"/>
          </a:p>
          <a:p>
            <a:r>
              <a:rPr lang="en-US" altLang="ko-KR" b="1" dirty="0"/>
              <a:t>4. </a:t>
            </a:r>
            <a:r>
              <a:rPr lang="en-US" altLang="ko-KR" dirty="0"/>
              <a:t>(Unsupervised step.) Use Information-Theoretic Co-Clustering (ITCC; [16], details below) to </a:t>
            </a:r>
            <a:r>
              <a:rPr lang="en-US" altLang="ko-KR" dirty="0" err="1"/>
              <a:t>bicluster</a:t>
            </a:r>
            <a:r>
              <a:rPr lang="en-US" altLang="ko-KR" dirty="0"/>
              <a:t> the n x m matrix N times, recording the number of runs in which each row appears in a row cluster with each other row. </a:t>
            </a:r>
          </a:p>
          <a:p>
            <a:r>
              <a:rPr lang="en-US" altLang="ko-KR" dirty="0"/>
              <a:t>The result is an n x n array, C, of co-occurrence values. </a:t>
            </a:r>
          </a:p>
          <a:p>
            <a:r>
              <a:rPr lang="en-US" altLang="ko-KR" dirty="0"/>
              <a:t>Note that no information about the seed set is incorporated at this stage, so the unsupervised step need be run only once per data matrix.</a:t>
            </a:r>
          </a:p>
          <a:p>
            <a:r>
              <a:rPr lang="en-US" altLang="ko-KR" b="1" dirty="0"/>
              <a:t>5.</a:t>
            </a:r>
            <a:r>
              <a:rPr lang="en-US" altLang="ko-KR" dirty="0"/>
              <a:t> (Supervised step.) Identify a seed set, S, of rows that share some property of interest. (In our experiments, these were drug-gene pairs with known </a:t>
            </a:r>
            <a:r>
              <a:rPr lang="en-US" altLang="ko-KR" dirty="0" err="1"/>
              <a:t>PGx</a:t>
            </a:r>
            <a:r>
              <a:rPr lang="en-US" altLang="ko-KR" dirty="0"/>
              <a:t> or drug-target relationships.)</a:t>
            </a:r>
          </a:p>
          <a:p>
            <a:r>
              <a:rPr lang="en-US" altLang="ko-KR" dirty="0"/>
              <a:t>Rank the entity pairs in a test set, T, based on a scoring function related to how often they co-cluster with members of S (details below). Repeat this step as desired with different seed sets.</a:t>
            </a:r>
            <a:endParaRPr lang="ko-KR" altLang="en-US" dirty="0"/>
          </a:p>
        </p:txBody>
      </p:sp>
    </p:spTree>
    <p:extLst>
      <p:ext uri="{BB962C8B-B14F-4D97-AF65-F5344CB8AC3E}">
        <p14:creationId xmlns:p14="http://schemas.microsoft.com/office/powerpoint/2010/main" val="33714074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2800" dirty="0" smtClean="0"/>
              <a:t>Methods : </a:t>
            </a:r>
            <a:r>
              <a:rPr lang="en-US" altLang="ko-KR" sz="2800" dirty="0"/>
              <a:t>Extraction of dependency paths from Medline </a:t>
            </a:r>
            <a:r>
              <a:rPr lang="en-US" altLang="ko-KR" sz="2800" dirty="0" smtClean="0"/>
              <a:t>abstracts</a:t>
            </a:r>
            <a:endParaRPr lang="ko-KR" altLang="en-US" sz="2800" dirty="0"/>
          </a:p>
        </p:txBody>
      </p:sp>
      <p:sp>
        <p:nvSpPr>
          <p:cNvPr id="3" name="내용 개체 틀 2"/>
          <p:cNvSpPr>
            <a:spLocks noGrp="1"/>
          </p:cNvSpPr>
          <p:nvPr>
            <p:ph idx="1"/>
          </p:nvPr>
        </p:nvSpPr>
        <p:spPr/>
        <p:txBody>
          <a:bodyPr>
            <a:normAutofit fontScale="47500" lnSpcReduction="20000"/>
          </a:bodyPr>
          <a:lstStyle/>
          <a:p>
            <a:r>
              <a:rPr lang="en-US" altLang="ko-KR" dirty="0"/>
              <a:t>We used the Stanford Parser [49] to generate dependency graphs for all sentences in Medline 2013 between 4 and 50 words in length (roughly 95% of all sentences in Medline). </a:t>
            </a:r>
          </a:p>
          <a:p>
            <a:r>
              <a:rPr lang="en-US" altLang="ko-KR" dirty="0"/>
              <a:t>The input to the parser is a raw Medline sentence, and the output is a dependency graph. </a:t>
            </a:r>
          </a:p>
          <a:p>
            <a:r>
              <a:rPr lang="en-US" altLang="ko-KR" dirty="0"/>
              <a:t>A dependency graph (see Fig 1) is one way to represent the grammatical architecture of a sentence; the nodes are words, and the edges are grammatical dependencies (grammatical relationships between pairs of words, described in detail in [15]).</a:t>
            </a:r>
          </a:p>
          <a:p>
            <a:r>
              <a:rPr lang="en-US" altLang="ko-KR" dirty="0"/>
              <a:t>A dependency path is a path through a dependency graph that connects two entities of interest. </a:t>
            </a:r>
          </a:p>
          <a:p>
            <a:r>
              <a:rPr lang="en-US" altLang="ko-KR" dirty="0"/>
              <a:t>Considering a dependency path, instead of an entire sentence, can help “prune out” irrelevant terms and phrases and focus our attention on the part of the sentence directly relevant to the relationship between the two entities. </a:t>
            </a:r>
          </a:p>
          <a:p>
            <a:r>
              <a:rPr lang="en-US" altLang="ko-KR" dirty="0"/>
              <a:t>We extracted all dependency paths linking drugs to genes.</a:t>
            </a:r>
          </a:p>
          <a:p>
            <a:r>
              <a:rPr lang="en-US" altLang="ko-KR" dirty="0"/>
              <a:t>It was possible for a single sentence to generate more than one dependency path if multiple drug or gene names were present in the sentence. </a:t>
            </a:r>
          </a:p>
          <a:p>
            <a:r>
              <a:rPr lang="en-US" altLang="ko-KR" dirty="0"/>
              <a:t>We oriented our paths so that they always started at the drug and ended at the gene, and we eliminated edge directions. (We never observed a single situation where we accidentally collapsed paths with different meanings in doing so, since most pairs of words can only be connected by a particular dependency type, like</a:t>
            </a:r>
          </a:p>
          <a:p>
            <a:r>
              <a:rPr lang="en-US" altLang="ko-KR" dirty="0" err="1"/>
              <a:t>amod</a:t>
            </a:r>
            <a:r>
              <a:rPr lang="en-US" altLang="ko-KR" dirty="0"/>
              <a:t> or </a:t>
            </a:r>
            <a:r>
              <a:rPr lang="en-US" altLang="ko-KR" dirty="0" err="1"/>
              <a:t>nn</a:t>
            </a:r>
            <a:r>
              <a:rPr lang="en-US" altLang="ko-KR" dirty="0"/>
              <a:t>, in one direction.) </a:t>
            </a:r>
          </a:p>
          <a:p>
            <a:r>
              <a:rPr lang="en-US" altLang="ko-KR" dirty="0"/>
              <a:t>We eliminated paths containing dependencies of type </a:t>
            </a:r>
            <a:r>
              <a:rPr lang="en-US" altLang="ko-KR" dirty="0" err="1"/>
              <a:t>conj</a:t>
            </a:r>
            <a:r>
              <a:rPr lang="en-US" altLang="ko-KR" dirty="0"/>
              <a:t> [15],because these were usually errors arising from inadequacies in how the dependency parser represents lists. </a:t>
            </a:r>
          </a:p>
          <a:p>
            <a:r>
              <a:rPr lang="en-US" altLang="ko-KR" dirty="0"/>
              <a:t>Note that because the dependency graphs are trees, there is one unique dependency path for each drug-gene pair in a sentence.</a:t>
            </a:r>
          </a:p>
          <a:p>
            <a:endParaRPr lang="en-US" altLang="ko-KR" dirty="0"/>
          </a:p>
        </p:txBody>
      </p:sp>
    </p:spTree>
    <p:extLst>
      <p:ext uri="{BB962C8B-B14F-4D97-AF65-F5344CB8AC3E}">
        <p14:creationId xmlns:p14="http://schemas.microsoft.com/office/powerpoint/2010/main" val="14480298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2800" dirty="0" smtClean="0"/>
              <a:t>Methods </a:t>
            </a:r>
            <a:r>
              <a:rPr lang="en-US" altLang="ko-KR" sz="2800" dirty="0"/>
              <a:t>: Scoring of test set pairs</a:t>
            </a:r>
            <a:endParaRPr lang="ko-KR" altLang="en-US" sz="2800" dirty="0"/>
          </a:p>
        </p:txBody>
      </p:sp>
      <p:sp>
        <p:nvSpPr>
          <p:cNvPr id="3" name="내용 개체 틀 2"/>
          <p:cNvSpPr>
            <a:spLocks noGrp="1"/>
          </p:cNvSpPr>
          <p:nvPr>
            <p:ph idx="1"/>
          </p:nvPr>
        </p:nvSpPr>
        <p:spPr/>
        <p:txBody>
          <a:bodyPr>
            <a:normAutofit fontScale="55000" lnSpcReduction="20000"/>
          </a:bodyPr>
          <a:lstStyle/>
          <a:p>
            <a:r>
              <a:rPr lang="en-US" altLang="ko-KR" dirty="0"/>
              <a:t>Once EBC’s unsupervised step is performed and appropriate seed (S) and test (T) sets identified,</a:t>
            </a:r>
          </a:p>
          <a:p>
            <a:r>
              <a:rPr lang="en-US" altLang="ko-KR" dirty="0"/>
              <a:t>test set items can be ranked as follows:</a:t>
            </a:r>
          </a:p>
          <a:p>
            <a:endParaRPr lang="en-US" altLang="ko-KR" dirty="0"/>
          </a:p>
          <a:p>
            <a:r>
              <a:rPr lang="en-US" altLang="ko-KR" dirty="0"/>
              <a:t>1. EBC’s scoring function. For each test set member, Ti, rank all n rows of the data matrix</a:t>
            </a:r>
          </a:p>
          <a:p>
            <a:r>
              <a:rPr lang="en-US" altLang="ko-KR" dirty="0"/>
              <a:t>based on how often they co-cluster with Ti. This produces a ranking </a:t>
            </a:r>
            <a:r>
              <a:rPr lang="en-US" altLang="ko-KR" dirty="0" err="1"/>
              <a:t>Ri</a:t>
            </a:r>
            <a:r>
              <a:rPr lang="en-US" altLang="ko-KR" dirty="0"/>
              <a:t> of length n in which</a:t>
            </a:r>
          </a:p>
          <a:p>
            <a:r>
              <a:rPr lang="en-US" altLang="ko-KR" dirty="0"/>
              <a:t>pairs that frequently co-cluster with Ti are assigned high ranks and those that seldom </a:t>
            </a:r>
            <a:r>
              <a:rPr lang="en-US" altLang="ko-KR" dirty="0" err="1"/>
              <a:t>cocluster</a:t>
            </a:r>
            <a:endParaRPr lang="en-US" altLang="ko-KR" dirty="0"/>
          </a:p>
          <a:p>
            <a:r>
              <a:rPr lang="en-US" altLang="ko-KR" dirty="0"/>
              <a:t>get low ranks. The score for Ti is the rank sum of the members of the seed set, S,</a:t>
            </a:r>
          </a:p>
          <a:p>
            <a:r>
              <a:rPr lang="en-US" altLang="ko-KR" dirty="0"/>
              <a:t>within this list, or:</a:t>
            </a:r>
          </a:p>
          <a:p>
            <a:endParaRPr lang="en-US" altLang="ko-KR" dirty="0"/>
          </a:p>
          <a:p>
            <a:r>
              <a:rPr lang="en-US" altLang="ko-KR" dirty="0"/>
              <a:t>Using ranks instead of absolute co-clustering frequencies produces a score that does not</a:t>
            </a:r>
          </a:p>
          <a:p>
            <a:r>
              <a:rPr lang="en-US" altLang="ko-KR" dirty="0"/>
              <a:t>depend on how often, on average, a given drug-gene pair co-clusters with other pairs, </a:t>
            </a:r>
            <a:r>
              <a:rPr lang="en-US" altLang="ko-KR" dirty="0" smtClean="0"/>
              <a:t>since this </a:t>
            </a:r>
            <a:r>
              <a:rPr lang="en-US" altLang="ko-KR" dirty="0"/>
              <a:t>baseline “promiscuity” changes from pair to pair. For some applications, those </a:t>
            </a:r>
            <a:r>
              <a:rPr lang="en-US" altLang="ko-KR" dirty="0" smtClean="0"/>
              <a:t>differences might </a:t>
            </a:r>
            <a:r>
              <a:rPr lang="en-US" altLang="ko-KR" dirty="0"/>
              <a:t>not matter (or they might be informative) but we normalized to ranks so promiscuous pairs (which are often well-known or frequently mentioned pairs) would not consistently receive higher scores than less promiscuous pairs. </a:t>
            </a:r>
          </a:p>
          <a:p>
            <a:r>
              <a:rPr lang="en-US" altLang="ko-KR" dirty="0"/>
              <a:t>EBC’s scoring function will assign a high score to a test set member as long as the seed set rows tend to cluster with it more frequently than other rows do. Ties are broken randomly</a:t>
            </a:r>
            <a:r>
              <a:rPr lang="en-US" altLang="ko-KR" dirty="0" smtClean="0"/>
              <a:t>.</a:t>
            </a:r>
          </a:p>
          <a:p>
            <a:endParaRPr lang="en-US" altLang="ko-KR" dirty="0"/>
          </a:p>
          <a:p>
            <a:endParaRPr lang="ko-KR" altLang="en-US" dirty="0"/>
          </a:p>
        </p:txBody>
      </p:sp>
    </p:spTree>
    <p:extLst>
      <p:ext uri="{BB962C8B-B14F-4D97-AF65-F5344CB8AC3E}">
        <p14:creationId xmlns:p14="http://schemas.microsoft.com/office/powerpoint/2010/main" val="18054157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t>Quantifying the variability of drug-gene descriptions in </a:t>
            </a:r>
            <a:r>
              <a:rPr lang="en-US" altLang="ko-KR" dirty="0" smtClean="0"/>
              <a:t>Medline sentences</a:t>
            </a:r>
            <a:endParaRPr lang="ko-KR" altLang="en-US" dirty="0"/>
          </a:p>
        </p:txBody>
      </p:sp>
      <p:sp>
        <p:nvSpPr>
          <p:cNvPr id="3" name="내용 개체 틀 2"/>
          <p:cNvSpPr>
            <a:spLocks noGrp="1"/>
          </p:cNvSpPr>
          <p:nvPr>
            <p:ph idx="1"/>
          </p:nvPr>
        </p:nvSpPr>
        <p:spPr/>
        <p:txBody>
          <a:bodyPr>
            <a:normAutofit fontScale="70000" lnSpcReduction="20000"/>
          </a:bodyPr>
          <a:lstStyle/>
          <a:p>
            <a:r>
              <a:rPr lang="en-US" altLang="ko-KR" dirty="0"/>
              <a:t>The full set of abstracts from the 2013 edition of Medline contains approximately 184,000 sentences in which at least one drug name and at least one gene name are present. </a:t>
            </a:r>
            <a:endParaRPr lang="en-US" altLang="ko-KR" dirty="0" smtClean="0"/>
          </a:p>
          <a:p>
            <a:endParaRPr lang="en-US" altLang="ko-KR" dirty="0"/>
          </a:p>
          <a:p>
            <a:r>
              <a:rPr lang="en-US" altLang="ko-KR" dirty="0"/>
              <a:t>Many of these sentences contain multiple drug and gene names; the total number of unique drug-gene-sentence combinations is approximately 236,000. </a:t>
            </a:r>
          </a:p>
          <a:p>
            <a:endParaRPr lang="en-US" altLang="ko-KR" dirty="0"/>
          </a:p>
          <a:p>
            <a:r>
              <a:rPr lang="en-US" altLang="ko-KR" dirty="0" smtClean="0"/>
              <a:t>As </a:t>
            </a:r>
            <a:r>
              <a:rPr lang="en-US" altLang="ko-KR" dirty="0"/>
              <a:t>described in the Methods, we use dependency parsing to prune away irrelevant terms and phrases and focus attention on the parts of a drug-gene sentence most relevant to the relationship between a drug and a gene. </a:t>
            </a:r>
            <a:endParaRPr lang="en-US" altLang="ko-KR" dirty="0" smtClean="0"/>
          </a:p>
          <a:p>
            <a:endParaRPr lang="en-US" altLang="ko-KR" dirty="0"/>
          </a:p>
          <a:p>
            <a:r>
              <a:rPr lang="en-US" altLang="ko-KR" dirty="0"/>
              <a:t>The pruned versions of drug-gene sentences are called dependency paths. </a:t>
            </a:r>
            <a:endParaRPr lang="en-US" altLang="ko-KR" dirty="0" smtClean="0"/>
          </a:p>
          <a:p>
            <a:endParaRPr lang="en-US" altLang="ko-KR" dirty="0"/>
          </a:p>
          <a:p>
            <a:r>
              <a:rPr lang="en-US" altLang="ko-KR" dirty="0" smtClean="0"/>
              <a:t>For Details </a:t>
            </a:r>
            <a:r>
              <a:rPr lang="en-US" altLang="ko-KR" dirty="0"/>
              <a:t>about the meanings of the individual grammatical </a:t>
            </a:r>
            <a:r>
              <a:rPr lang="en-US" altLang="ko-KR" dirty="0" smtClean="0"/>
              <a:t>dependencies</a:t>
            </a:r>
            <a:endParaRPr lang="en-US" altLang="ko-KR" dirty="0"/>
          </a:p>
        </p:txBody>
      </p:sp>
    </p:spTree>
    <p:extLst>
      <p:ext uri="{BB962C8B-B14F-4D97-AF65-F5344CB8AC3E}">
        <p14:creationId xmlns:p14="http://schemas.microsoft.com/office/powerpoint/2010/main" val="19371169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2800" dirty="0" smtClean="0"/>
              <a:t>Methods </a:t>
            </a:r>
            <a:r>
              <a:rPr lang="en-US" altLang="ko-KR" sz="2800" dirty="0"/>
              <a:t>: Scoring of test set pairs</a:t>
            </a:r>
            <a:endParaRPr lang="ko-KR" altLang="en-US" sz="2800" dirty="0"/>
          </a:p>
        </p:txBody>
      </p:sp>
      <p:sp>
        <p:nvSpPr>
          <p:cNvPr id="3" name="내용 개체 틀 2"/>
          <p:cNvSpPr>
            <a:spLocks noGrp="1"/>
          </p:cNvSpPr>
          <p:nvPr>
            <p:ph idx="1"/>
          </p:nvPr>
        </p:nvSpPr>
        <p:spPr/>
        <p:txBody>
          <a:bodyPr>
            <a:normAutofit fontScale="62500" lnSpcReduction="20000"/>
          </a:bodyPr>
          <a:lstStyle/>
          <a:p>
            <a:r>
              <a:rPr lang="en-US" altLang="ko-KR" dirty="0"/>
              <a:t>We compared EBC’s performance to two other ranking methods that did not take the semantic similarity of different dependency paths into account:</a:t>
            </a:r>
          </a:p>
          <a:p>
            <a:r>
              <a:rPr lang="en-US" altLang="ko-KR" dirty="0"/>
              <a:t>2. </a:t>
            </a:r>
            <a:r>
              <a:rPr lang="en-US" altLang="ko-KR" dirty="0" err="1"/>
              <a:t>AvgCosine</a:t>
            </a:r>
            <a:r>
              <a:rPr lang="en-US" altLang="ko-KR" dirty="0"/>
              <a:t>. </a:t>
            </a:r>
          </a:p>
          <a:p>
            <a:r>
              <a:rPr lang="en-US" altLang="ko-KR" dirty="0"/>
              <a:t>Let </a:t>
            </a:r>
            <a:r>
              <a:rPr lang="en-US" altLang="ko-KR" dirty="0" err="1"/>
              <a:t>vTi</a:t>
            </a:r>
            <a:r>
              <a:rPr lang="en-US" altLang="ko-KR" dirty="0"/>
              <a:t>  be the row vector in the data matrix associated with test set member </a:t>
            </a:r>
            <a:r>
              <a:rPr lang="en-US" altLang="ko-KR" dirty="0" err="1"/>
              <a:t>i</a:t>
            </a:r>
            <a:r>
              <a:rPr lang="en-US" altLang="ko-KR" dirty="0"/>
              <a:t>.</a:t>
            </a:r>
          </a:p>
          <a:p>
            <a:r>
              <a:rPr lang="en-US" altLang="ko-KR" dirty="0"/>
              <a:t>This vector contains m elements: one for each dependency path. Let </a:t>
            </a:r>
            <a:r>
              <a:rPr lang="en-US" altLang="ko-KR" dirty="0" err="1"/>
              <a:t>vSj</a:t>
            </a:r>
            <a:r>
              <a:rPr lang="en-US" altLang="ko-KR" dirty="0"/>
              <a:t> be the row vector</a:t>
            </a:r>
          </a:p>
          <a:p>
            <a:r>
              <a:rPr lang="en-US" altLang="ko-KR" dirty="0"/>
              <a:t>associated with seed set member j. Here we score each test pair Ti based on the average</a:t>
            </a:r>
          </a:p>
          <a:p>
            <a:r>
              <a:rPr lang="en-US" altLang="ko-KR" dirty="0"/>
              <a:t>cosine similarity of </a:t>
            </a:r>
            <a:r>
              <a:rPr lang="en-US" altLang="ko-KR" dirty="0" err="1"/>
              <a:t>vTi</a:t>
            </a:r>
            <a:r>
              <a:rPr lang="en-US" altLang="ko-KR" dirty="0"/>
              <a:t> with all of the row vectors from the seed set, or:</a:t>
            </a:r>
          </a:p>
          <a:p>
            <a:endParaRPr lang="en-US" altLang="ko-KR" dirty="0" smtClean="0"/>
          </a:p>
          <a:p>
            <a:r>
              <a:rPr lang="en-US" altLang="ko-KR" dirty="0" smtClean="0"/>
              <a:t>3</a:t>
            </a:r>
            <a:r>
              <a:rPr lang="en-US" altLang="ko-KR" dirty="0"/>
              <a:t>. </a:t>
            </a:r>
            <a:r>
              <a:rPr lang="en-US" altLang="ko-KR" dirty="0" err="1"/>
              <a:t>RankSum</a:t>
            </a:r>
            <a:r>
              <a:rPr lang="en-US" altLang="ko-KR" dirty="0"/>
              <a:t>. In keeping with the spirit of EBC’s scoring function, for each Ti we rank all n rows of the data matrix based on cosine similarity to </a:t>
            </a:r>
            <a:r>
              <a:rPr lang="en-US" altLang="ko-KR" dirty="0" err="1"/>
              <a:t>vTi</a:t>
            </a:r>
            <a:r>
              <a:rPr lang="en-US" altLang="ko-KR" dirty="0"/>
              <a:t> . </a:t>
            </a:r>
          </a:p>
          <a:p>
            <a:r>
              <a:rPr lang="en-US" altLang="ko-KR" dirty="0"/>
              <a:t>This produces a ranking </a:t>
            </a:r>
            <a:r>
              <a:rPr lang="en-US" altLang="ko-KR" dirty="0" err="1"/>
              <a:t>Ri</a:t>
            </a:r>
            <a:r>
              <a:rPr lang="en-US" altLang="ko-KR" dirty="0"/>
              <a:t> of length n in which rows with high cosine similarity to </a:t>
            </a:r>
            <a:r>
              <a:rPr lang="en-US" altLang="ko-KR" dirty="0" err="1"/>
              <a:t>vTi</a:t>
            </a:r>
            <a:r>
              <a:rPr lang="en-US" altLang="ko-KR" dirty="0"/>
              <a:t> are assigned high ranks and those with low cosine similarity to </a:t>
            </a:r>
            <a:r>
              <a:rPr lang="en-US" altLang="ko-KR" dirty="0" err="1"/>
              <a:t>vTi</a:t>
            </a:r>
            <a:r>
              <a:rPr lang="en-US" altLang="ko-KR" dirty="0"/>
              <a:t> get low ranks. </a:t>
            </a:r>
          </a:p>
          <a:p>
            <a:r>
              <a:rPr lang="en-US" altLang="ko-KR" dirty="0"/>
              <a:t>The score for Ti is the rank sum of the member of S within this list, and looks identical to that for EBC; </a:t>
            </a:r>
          </a:p>
          <a:p>
            <a:r>
              <a:rPr lang="en-US" altLang="ko-KR" dirty="0"/>
              <a:t>the only difference is that the rankings </a:t>
            </a:r>
            <a:r>
              <a:rPr lang="en-US" altLang="ko-KR" dirty="0" err="1"/>
              <a:t>Ri</a:t>
            </a:r>
            <a:r>
              <a:rPr lang="en-US" altLang="ko-KR" dirty="0"/>
              <a:t> are produced using cosine similarity and not EBC.</a:t>
            </a:r>
            <a:endParaRPr lang="ko-KR" altLang="en-US" dirty="0"/>
          </a:p>
        </p:txBody>
      </p:sp>
    </p:spTree>
    <p:extLst>
      <p:ext uri="{BB962C8B-B14F-4D97-AF65-F5344CB8AC3E}">
        <p14:creationId xmlns:p14="http://schemas.microsoft.com/office/powerpoint/2010/main" val="29012138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2800" dirty="0" smtClean="0"/>
              <a:t>Methods : </a:t>
            </a:r>
            <a:r>
              <a:rPr lang="en-US" altLang="ko-KR" sz="2800" dirty="0"/>
              <a:t>Evaluating rankings of </a:t>
            </a:r>
            <a:r>
              <a:rPr lang="en-US" altLang="ko-KR" sz="2800" dirty="0" err="1"/>
              <a:t>PGx</a:t>
            </a:r>
            <a:r>
              <a:rPr lang="en-US" altLang="ko-KR" sz="2800" dirty="0"/>
              <a:t> and drug-target relationships</a:t>
            </a:r>
            <a:endParaRPr lang="en-US" altLang="ko-KR" sz="2800" dirty="0"/>
          </a:p>
        </p:txBody>
      </p:sp>
      <p:sp>
        <p:nvSpPr>
          <p:cNvPr id="3" name="내용 개체 틀 2"/>
          <p:cNvSpPr>
            <a:spLocks noGrp="1"/>
          </p:cNvSpPr>
          <p:nvPr>
            <p:ph idx="1"/>
          </p:nvPr>
        </p:nvSpPr>
        <p:spPr/>
        <p:txBody>
          <a:bodyPr>
            <a:normAutofit fontScale="40000" lnSpcReduction="20000"/>
          </a:bodyPr>
          <a:lstStyle/>
          <a:p>
            <a:r>
              <a:rPr lang="en-US" altLang="ko-KR" dirty="0" smtClean="0"/>
              <a:t>For </a:t>
            </a:r>
            <a:r>
              <a:rPr lang="en-US" altLang="ko-KR" dirty="0"/>
              <a:t>both the </a:t>
            </a:r>
            <a:r>
              <a:rPr lang="en-US" altLang="ko-KR" dirty="0" err="1"/>
              <a:t>PGx</a:t>
            </a:r>
            <a:r>
              <a:rPr lang="en-US" altLang="ko-KR" dirty="0"/>
              <a:t> and drug-target tasks, and for seed set sizes |S| = 1, 2, 3, 4, 5, 10, 25, 50, and 100, we generated 1000 random seed sets and 1000 corresponding test sets, ensuring that the seed sets and test sets did not overlap. </a:t>
            </a:r>
          </a:p>
          <a:p>
            <a:r>
              <a:rPr lang="en-US" altLang="ko-KR" dirty="0"/>
              <a:t>The test sets were all composed of 100 drug-gene pairs, 50 of which had known </a:t>
            </a:r>
            <a:r>
              <a:rPr lang="en-US" altLang="ko-KR" dirty="0" err="1"/>
              <a:t>PGx</a:t>
            </a:r>
            <a:r>
              <a:rPr lang="en-US" altLang="ko-KR" dirty="0"/>
              <a:t> or drug-target relationships and 50 of which did not. </a:t>
            </a:r>
          </a:p>
          <a:p>
            <a:r>
              <a:rPr lang="en-US" altLang="ko-KR" dirty="0"/>
              <a:t>All three ranking methods were used to rank the members of each test set, using its associated seed set for scoring.</a:t>
            </a:r>
          </a:p>
          <a:p>
            <a:r>
              <a:rPr lang="en-US" altLang="ko-KR" dirty="0"/>
              <a:t>We also explored the impact of data </a:t>
            </a:r>
            <a:r>
              <a:rPr lang="en-US" altLang="ko-KR" dirty="0" err="1"/>
              <a:t>sparsity</a:t>
            </a:r>
            <a:r>
              <a:rPr lang="en-US" altLang="ko-KR" dirty="0"/>
              <a:t> by performing these evaluations on two separate datasets. </a:t>
            </a:r>
          </a:p>
          <a:p>
            <a:r>
              <a:rPr lang="en-US" altLang="ko-KR" dirty="0"/>
              <a:t>In the “dense” dataset, we included only drug-gene pairs and dependency paths that occurred at least five times in Medline. </a:t>
            </a:r>
          </a:p>
          <a:p>
            <a:r>
              <a:rPr lang="en-US" altLang="ko-KR" dirty="0"/>
              <a:t>In the “sparse” dataset, we included dependency paths occurring at least twice, and any drug-gene pairs they connected (even if they only </a:t>
            </a:r>
            <a:r>
              <a:rPr lang="en-US" altLang="ko-KR" dirty="0" err="1"/>
              <a:t>cooccurred</a:t>
            </a:r>
            <a:r>
              <a:rPr lang="en-US" altLang="ko-KR" dirty="0"/>
              <a:t> in a single sentence). </a:t>
            </a:r>
          </a:p>
          <a:p>
            <a:r>
              <a:rPr lang="en-US" altLang="ko-KR" dirty="0"/>
              <a:t>More information about the two datasets can be found in Table 2, and the data matrices themselves can be found in S2 Data.</a:t>
            </a:r>
          </a:p>
          <a:p>
            <a:r>
              <a:rPr lang="en-US" altLang="ko-KR" dirty="0"/>
              <a:t>We evaluated the quality of each ranking by calculating the area under the receiver operating characteristic curve (AUC) [52], a measure of how likely it is that a positive element of the test set will be ranked higher than a negative element.</a:t>
            </a:r>
          </a:p>
          <a:p>
            <a:r>
              <a:rPr lang="en-US" altLang="ko-KR" dirty="0"/>
              <a:t>We elected to use AUC instead of precision or recall because we wanted a threshold-independent measure of the overall quality of the ranking. </a:t>
            </a:r>
          </a:p>
          <a:p>
            <a:r>
              <a:rPr lang="en-US" altLang="ko-KR" dirty="0"/>
              <a:t>We used R’s ROCR package to calculate the AUCs. </a:t>
            </a:r>
          </a:p>
          <a:p>
            <a:endParaRPr lang="en-US" altLang="ko-KR" dirty="0"/>
          </a:p>
          <a:p>
            <a:r>
              <a:rPr lang="en-US" altLang="ko-KR" dirty="0"/>
              <a:t>From a practical standpoint, we were concerned mainly with the following scenario: </a:t>
            </a:r>
          </a:p>
          <a:p>
            <a:r>
              <a:rPr lang="en-US" altLang="ko-KR" dirty="0"/>
              <a:t>Given that I have a seed set about whose quality I know nothing, what is the chance I can accurately prioritize the knowledge I am looking for within my [unlabeled] corpus?</a:t>
            </a:r>
          </a:p>
          <a:p>
            <a:r>
              <a:rPr lang="en-US" altLang="ko-KR" dirty="0"/>
              <a:t>Our evaluation metric was, therefore, the fraction of the 1000 seed sets that ranked their corresponding test sets with AUC &gt; 0.7.</a:t>
            </a:r>
          </a:p>
        </p:txBody>
      </p:sp>
    </p:spTree>
    <p:extLst>
      <p:ext uri="{BB962C8B-B14F-4D97-AF65-F5344CB8AC3E}">
        <p14:creationId xmlns:p14="http://schemas.microsoft.com/office/powerpoint/2010/main" val="9518792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2800" dirty="0" smtClean="0"/>
              <a:t>Methods : </a:t>
            </a:r>
            <a:r>
              <a:rPr lang="en-US" altLang="ko-KR" sz="2800" dirty="0"/>
              <a:t>Comparing EBC to Latent Semantic Analysis (LSA)</a:t>
            </a:r>
          </a:p>
        </p:txBody>
      </p:sp>
      <p:sp>
        <p:nvSpPr>
          <p:cNvPr id="3" name="내용 개체 틀 2"/>
          <p:cNvSpPr>
            <a:spLocks noGrp="1"/>
          </p:cNvSpPr>
          <p:nvPr>
            <p:ph idx="1"/>
          </p:nvPr>
        </p:nvSpPr>
        <p:spPr/>
        <p:txBody>
          <a:bodyPr>
            <a:normAutofit fontScale="92500" lnSpcReduction="20000"/>
          </a:bodyPr>
          <a:lstStyle/>
          <a:p>
            <a:r>
              <a:rPr lang="en-US" altLang="ko-KR" dirty="0"/>
              <a:t>To investigate how similar EBC’s performance was to a more established method designed to solve a similar problem, we used the singular value decomposition (SVD) </a:t>
            </a:r>
            <a:r>
              <a:rPr lang="en-US" altLang="ko-KR" dirty="0" smtClean="0"/>
              <a:t>to </a:t>
            </a:r>
            <a:r>
              <a:rPr lang="en-US" altLang="ko-KR" dirty="0"/>
              <a:t>decompose our two data matrices, creating “compressed” feature vectors of reduced dimensionality for each drug-gene pair and incorporating these, rather than the raw row vectors, into the two non-EBC ranking methods described above. </a:t>
            </a:r>
            <a:endParaRPr lang="en-US" altLang="ko-KR" dirty="0" smtClean="0"/>
          </a:p>
          <a:p>
            <a:endParaRPr lang="en-US" altLang="ko-KR" dirty="0"/>
          </a:p>
          <a:p>
            <a:r>
              <a:rPr lang="en-US" altLang="ko-KR" dirty="0" smtClean="0"/>
              <a:t>This </a:t>
            </a:r>
            <a:r>
              <a:rPr lang="en-US" altLang="ko-KR" dirty="0"/>
              <a:t>approach is identical to the famous text mining technique Latent Semantic Analysis (LSA; [13]) which was originally applied to overcome issues of data </a:t>
            </a:r>
            <a:r>
              <a:rPr lang="en-US" altLang="ko-KR" dirty="0" err="1"/>
              <a:t>sparsity</a:t>
            </a:r>
            <a:r>
              <a:rPr lang="en-US" altLang="ko-KR" dirty="0"/>
              <a:t> in document retrieval. </a:t>
            </a:r>
            <a:endParaRPr lang="en-US" altLang="ko-KR" dirty="0" smtClean="0"/>
          </a:p>
          <a:p>
            <a:endParaRPr lang="en-US" altLang="ko-KR" dirty="0"/>
          </a:p>
          <a:p>
            <a:r>
              <a:rPr lang="en-US" altLang="ko-KR" dirty="0"/>
              <a:t>The results of these experiments are described further in S2 Text.</a:t>
            </a:r>
          </a:p>
        </p:txBody>
      </p:sp>
    </p:spTree>
    <p:extLst>
      <p:ext uri="{BB962C8B-B14F-4D97-AF65-F5344CB8AC3E}">
        <p14:creationId xmlns:p14="http://schemas.microsoft.com/office/powerpoint/2010/main" val="206926418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2800" dirty="0" smtClean="0"/>
              <a:t>Methods : </a:t>
            </a:r>
            <a:r>
              <a:rPr lang="en-US" altLang="ko-KR" sz="2800" dirty="0"/>
              <a:t>Building a </a:t>
            </a:r>
            <a:r>
              <a:rPr lang="en-US" altLang="ko-KR" sz="2800" dirty="0" err="1"/>
              <a:t>dendrogram</a:t>
            </a:r>
            <a:r>
              <a:rPr lang="en-US" altLang="ko-KR" sz="2800" dirty="0"/>
              <a:t> of drug-gene pairs based on EBC’s similarity assessments</a:t>
            </a:r>
            <a:endParaRPr lang="en-US" altLang="ko-KR" sz="2800" dirty="0"/>
          </a:p>
        </p:txBody>
      </p:sp>
      <p:sp>
        <p:nvSpPr>
          <p:cNvPr id="3" name="내용 개체 틀 2"/>
          <p:cNvSpPr>
            <a:spLocks noGrp="1"/>
          </p:cNvSpPr>
          <p:nvPr>
            <p:ph idx="1"/>
          </p:nvPr>
        </p:nvSpPr>
        <p:spPr/>
        <p:txBody>
          <a:bodyPr>
            <a:normAutofit fontScale="40000" lnSpcReduction="20000"/>
          </a:bodyPr>
          <a:lstStyle/>
          <a:p>
            <a:r>
              <a:rPr lang="en-US" altLang="ko-KR" dirty="0" smtClean="0"/>
              <a:t>EBC </a:t>
            </a:r>
            <a:r>
              <a:rPr lang="en-US" altLang="ko-KR" dirty="0"/>
              <a:t>provides a natural measure of similarity for each drug-gene pair and every other pair: </a:t>
            </a:r>
          </a:p>
          <a:p>
            <a:r>
              <a:rPr lang="en-US" altLang="ko-KR" dirty="0"/>
              <a:t>the number of times the rows corresponding to those two pairs clustered together over the N </a:t>
            </a:r>
            <a:r>
              <a:rPr lang="en-US" altLang="ko-KR" dirty="0" err="1"/>
              <a:t>biclustering</a:t>
            </a:r>
            <a:r>
              <a:rPr lang="en-US" altLang="ko-KR" dirty="0"/>
              <a:t> runs. However, as we have seen, these raw values are not fair measures of distance for all pairs, since some drug-gene pairs tend to cluster frequently with many other pairs, and others cluster less frequently. </a:t>
            </a:r>
          </a:p>
          <a:p>
            <a:r>
              <a:rPr lang="en-US" altLang="ko-KR" dirty="0"/>
              <a:t>EBC’s rank-based scoring function accounts for this by normalizing to ranks: </a:t>
            </a:r>
          </a:p>
          <a:p>
            <a:r>
              <a:rPr lang="en-US" altLang="ko-KR" dirty="0"/>
              <a:t>each drug-gene pair ranks all other pairs by co-clustering frequency, </a:t>
            </a:r>
          </a:p>
          <a:p>
            <a:r>
              <a:rPr lang="en-US" altLang="ko-KR" dirty="0"/>
              <a:t>and these ranks are used in place of the raw co-clustering values in the scoring function.</a:t>
            </a:r>
          </a:p>
          <a:p>
            <a:endParaRPr lang="en-US" altLang="ko-KR" dirty="0"/>
          </a:p>
          <a:p>
            <a:r>
              <a:rPr lang="en-US" altLang="ko-KR" dirty="0"/>
              <a:t>To implement EBC's scoring function in an unsupervised manner to construct our </a:t>
            </a:r>
            <a:r>
              <a:rPr lang="en-US" altLang="ko-KR" dirty="0" err="1"/>
              <a:t>dendrogram</a:t>
            </a:r>
            <a:r>
              <a:rPr lang="en-US" altLang="ko-KR" dirty="0"/>
              <a:t>, we started with our n x n matrix of co-occurrence values, C, in which </a:t>
            </a:r>
            <a:r>
              <a:rPr lang="en-US" altLang="ko-KR" dirty="0" err="1"/>
              <a:t>Cij</a:t>
            </a:r>
            <a:r>
              <a:rPr lang="en-US" altLang="ko-KR" dirty="0"/>
              <a:t> was the number of runs (out of N total) in which drug-gene pair </a:t>
            </a:r>
            <a:r>
              <a:rPr lang="en-US" altLang="ko-KR" dirty="0" err="1"/>
              <a:t>i</a:t>
            </a:r>
            <a:r>
              <a:rPr lang="en-US" altLang="ko-KR" dirty="0"/>
              <a:t> co-clustered with drug-gene pair j.</a:t>
            </a:r>
          </a:p>
          <a:p>
            <a:r>
              <a:rPr lang="en-US" altLang="ko-KR" dirty="0"/>
              <a:t>We then converted C into a correlation matrix, ρ, also n x n, where </a:t>
            </a:r>
            <a:r>
              <a:rPr lang="en-US" altLang="ko-KR" dirty="0" err="1"/>
              <a:t>ρij</a:t>
            </a:r>
            <a:r>
              <a:rPr lang="en-US" altLang="ko-KR" dirty="0"/>
              <a:t> contained the Spearman correlation of </a:t>
            </a:r>
            <a:r>
              <a:rPr lang="en-US" altLang="ko-KR" dirty="0" err="1"/>
              <a:t>Ci</a:t>
            </a:r>
            <a:r>
              <a:rPr lang="en-US" altLang="ko-KR" dirty="0"/>
              <a:t> and </a:t>
            </a:r>
            <a:r>
              <a:rPr lang="en-US" altLang="ko-KR" dirty="0" err="1"/>
              <a:t>Cj</a:t>
            </a:r>
            <a:r>
              <a:rPr lang="en-US" altLang="ko-KR" dirty="0"/>
              <a:t>, the </a:t>
            </a:r>
            <a:r>
              <a:rPr lang="en-US" altLang="ko-KR" dirty="0" err="1"/>
              <a:t>ith</a:t>
            </a:r>
            <a:r>
              <a:rPr lang="en-US" altLang="ko-KR" dirty="0"/>
              <a:t> and </a:t>
            </a:r>
            <a:r>
              <a:rPr lang="en-US" altLang="ko-KR" dirty="0" err="1"/>
              <a:t>jth</a:t>
            </a:r>
            <a:r>
              <a:rPr lang="en-US" altLang="ko-KR" dirty="0"/>
              <a:t> rows of C (note that C is symmetric, so we could just as easily have used columns). </a:t>
            </a:r>
          </a:p>
          <a:p>
            <a:r>
              <a:rPr lang="en-US" altLang="ko-KR" dirty="0"/>
              <a:t>These correlations are, as in EBC's scoring function, measures of how similarly drug-gene pair </a:t>
            </a:r>
            <a:r>
              <a:rPr lang="en-US" altLang="ko-KR" dirty="0" err="1"/>
              <a:t>i</a:t>
            </a:r>
            <a:r>
              <a:rPr lang="en-US" altLang="ko-KR" dirty="0"/>
              <a:t> and pair j rank all other pairs in the matrix, and are not biased in favor of promiscuous pairs. </a:t>
            </a:r>
          </a:p>
          <a:p>
            <a:r>
              <a:rPr lang="en-US" altLang="ko-KR" dirty="0"/>
              <a:t>We then used 1 − ρ as the distance measure for hierarchical clustering using </a:t>
            </a:r>
            <a:r>
              <a:rPr lang="en-US" altLang="ko-KR" dirty="0" err="1"/>
              <a:t>minimax</a:t>
            </a:r>
            <a:r>
              <a:rPr lang="en-US" altLang="ko-KR" dirty="0"/>
              <a:t> linkage [53] to produce the </a:t>
            </a:r>
            <a:r>
              <a:rPr lang="en-US" altLang="ko-KR" dirty="0" err="1"/>
              <a:t>dendrogram</a:t>
            </a:r>
            <a:r>
              <a:rPr lang="en-US" altLang="ko-KR" dirty="0"/>
              <a:t> shown in Fig 4. </a:t>
            </a:r>
          </a:p>
          <a:p>
            <a:r>
              <a:rPr lang="en-US" altLang="ko-KR" dirty="0"/>
              <a:t>Using a different linkage function or distance metric, obviously, would produce a different-looking </a:t>
            </a:r>
            <a:r>
              <a:rPr lang="en-US" altLang="ko-KR" dirty="0" err="1"/>
              <a:t>dendrogram</a:t>
            </a:r>
            <a:r>
              <a:rPr lang="en-US" altLang="ko-KR" dirty="0"/>
              <a:t>.</a:t>
            </a:r>
          </a:p>
          <a:p>
            <a:endParaRPr lang="en-US" altLang="ko-KR" dirty="0"/>
          </a:p>
          <a:p>
            <a:r>
              <a:rPr lang="en-US" altLang="ko-KR" dirty="0"/>
              <a:t>We used several R packages to produce the </a:t>
            </a:r>
            <a:r>
              <a:rPr lang="en-US" altLang="ko-KR" dirty="0" err="1"/>
              <a:t>dendrogram</a:t>
            </a:r>
            <a:r>
              <a:rPr lang="en-US" altLang="ko-KR" dirty="0"/>
              <a:t> figures, including ape (a library for making phylogenetic trees), and </a:t>
            </a:r>
            <a:r>
              <a:rPr lang="en-US" altLang="ko-KR" dirty="0" err="1"/>
              <a:t>protoclust</a:t>
            </a:r>
            <a:r>
              <a:rPr lang="en-US" altLang="ko-KR" dirty="0"/>
              <a:t> (a library for hierarchical clustering using </a:t>
            </a:r>
            <a:r>
              <a:rPr lang="en-US" altLang="ko-KR" dirty="0" err="1"/>
              <a:t>minimax</a:t>
            </a:r>
            <a:endParaRPr lang="en-US" altLang="ko-KR" dirty="0"/>
          </a:p>
          <a:p>
            <a:r>
              <a:rPr lang="en-US" altLang="ko-KR" dirty="0"/>
              <a:t>linkage).</a:t>
            </a:r>
          </a:p>
          <a:p>
            <a:r>
              <a:rPr lang="en-US" altLang="ko-KR" dirty="0"/>
              <a:t>To achieve the radially-spaced tip markers, we used a separate package [54].</a:t>
            </a:r>
          </a:p>
        </p:txBody>
      </p:sp>
    </p:spTree>
    <p:extLst>
      <p:ext uri="{BB962C8B-B14F-4D97-AF65-F5344CB8AC3E}">
        <p14:creationId xmlns:p14="http://schemas.microsoft.com/office/powerpoint/2010/main" val="8174800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그림 3"/>
          <p:cNvPicPr>
            <a:picLocks noChangeAspect="1"/>
          </p:cNvPicPr>
          <p:nvPr/>
        </p:nvPicPr>
        <p:blipFill>
          <a:blip r:embed="rId2"/>
          <a:stretch>
            <a:fillRect/>
          </a:stretch>
        </p:blipFill>
        <p:spPr>
          <a:xfrm>
            <a:off x="3905250" y="751436"/>
            <a:ext cx="4338237" cy="5223160"/>
          </a:xfrm>
          <a:prstGeom prst="rect">
            <a:avLst/>
          </a:prstGeom>
        </p:spPr>
      </p:pic>
    </p:spTree>
    <p:extLst>
      <p:ext uri="{BB962C8B-B14F-4D97-AF65-F5344CB8AC3E}">
        <p14:creationId xmlns:p14="http://schemas.microsoft.com/office/powerpoint/2010/main" val="15015884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그림 6"/>
          <p:cNvPicPr>
            <a:picLocks noChangeAspect="1"/>
          </p:cNvPicPr>
          <p:nvPr/>
        </p:nvPicPr>
        <p:blipFill rotWithShape="1">
          <a:blip r:embed="rId2"/>
          <a:srcRect l="5112" t="31181" r="68088" b="34028"/>
          <a:stretch/>
        </p:blipFill>
        <p:spPr>
          <a:xfrm>
            <a:off x="2266950" y="495300"/>
            <a:ext cx="7658100" cy="6362700"/>
          </a:xfrm>
          <a:prstGeom prst="rect">
            <a:avLst/>
          </a:prstGeom>
        </p:spPr>
      </p:pic>
    </p:spTree>
    <p:extLst>
      <p:ext uri="{BB962C8B-B14F-4D97-AF65-F5344CB8AC3E}">
        <p14:creationId xmlns:p14="http://schemas.microsoft.com/office/powerpoint/2010/main" val="904686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fontScale="90000"/>
          </a:bodyPr>
          <a:lstStyle/>
          <a:p>
            <a:r>
              <a:rPr lang="en-US" altLang="ko-KR" dirty="0"/>
              <a:t>Identifying </a:t>
            </a:r>
            <a:r>
              <a:rPr lang="en-US" altLang="ko-KR" dirty="0" err="1"/>
              <a:t>pharmacogenomic</a:t>
            </a:r>
            <a:r>
              <a:rPr lang="en-US" altLang="ko-KR" dirty="0"/>
              <a:t> and drug-target relationships </a:t>
            </a:r>
            <a:r>
              <a:rPr lang="en-US" altLang="ko-KR" dirty="0" smtClean="0"/>
              <a:t>in biomedical </a:t>
            </a:r>
            <a:r>
              <a:rPr lang="en-US" altLang="ko-KR" dirty="0"/>
              <a:t>text</a:t>
            </a:r>
            <a:endParaRPr lang="ko-KR" altLang="en-US" dirty="0"/>
          </a:p>
        </p:txBody>
      </p:sp>
      <p:sp>
        <p:nvSpPr>
          <p:cNvPr id="3" name="내용 개체 틀 2"/>
          <p:cNvSpPr>
            <a:spLocks noGrp="1"/>
          </p:cNvSpPr>
          <p:nvPr>
            <p:ph idx="1"/>
          </p:nvPr>
        </p:nvSpPr>
        <p:spPr/>
        <p:txBody>
          <a:bodyPr>
            <a:normAutofit fontScale="77500" lnSpcReduction="20000"/>
          </a:bodyPr>
          <a:lstStyle/>
          <a:p>
            <a:r>
              <a:rPr lang="en-US" altLang="ko-KR" dirty="0"/>
              <a:t>We evaluated EBC’s ability to mine the literature for drug-gene pairs exemplifying two specific types of drug-gene relationships. </a:t>
            </a:r>
            <a:endParaRPr lang="en-US" altLang="ko-KR" dirty="0" smtClean="0"/>
          </a:p>
          <a:p>
            <a:pPr lvl="1"/>
            <a:r>
              <a:rPr lang="en-US" altLang="ko-KR" dirty="0" smtClean="0"/>
              <a:t>With only the full, unlabeled text of Medline and a small number of drug-gene pairs that exemplified each type of relationship.</a:t>
            </a:r>
          </a:p>
          <a:p>
            <a:endParaRPr lang="en-US" altLang="ko-KR" dirty="0"/>
          </a:p>
          <a:p>
            <a:r>
              <a:rPr lang="en-US" altLang="ko-KR" dirty="0"/>
              <a:t>We refer to the small sets of labeled drug-gene pairs as “seed sets”. </a:t>
            </a:r>
            <a:endParaRPr lang="en-US" altLang="ko-KR" dirty="0" smtClean="0"/>
          </a:p>
          <a:p>
            <a:pPr lvl="1"/>
            <a:r>
              <a:rPr lang="en-US" altLang="ko-KR" dirty="0" smtClean="0"/>
              <a:t>(</a:t>
            </a:r>
            <a:r>
              <a:rPr lang="en-US" altLang="ko-KR" dirty="0"/>
              <a:t>sizes 1, 2, 3, 4, 5, 10, 25, 50, and 100</a:t>
            </a:r>
            <a:r>
              <a:rPr lang="en-US" altLang="ko-KR" dirty="0" smtClean="0"/>
              <a:t>)</a:t>
            </a:r>
          </a:p>
          <a:p>
            <a:endParaRPr lang="en-US" altLang="ko-KR" dirty="0"/>
          </a:p>
          <a:p>
            <a:r>
              <a:rPr lang="en-US" altLang="ko-KR" dirty="0"/>
              <a:t>No </a:t>
            </a:r>
            <a:r>
              <a:rPr lang="en-US" altLang="ko-KR" dirty="0" smtClean="0"/>
              <a:t>texts were </a:t>
            </a:r>
            <a:r>
              <a:rPr lang="en-US" altLang="ko-KR" dirty="0"/>
              <a:t>marked as “evidence</a:t>
            </a:r>
            <a:r>
              <a:rPr lang="en-US" altLang="ko-KR" dirty="0" smtClean="0"/>
              <a:t>” for any particular type of relationship. </a:t>
            </a:r>
          </a:p>
          <a:p>
            <a:endParaRPr lang="en-US" altLang="ko-KR" dirty="0"/>
          </a:p>
          <a:p>
            <a:r>
              <a:rPr lang="en-US" altLang="ko-KR" dirty="0"/>
              <a:t>The two relationship types we examined were</a:t>
            </a:r>
            <a:r>
              <a:rPr lang="en-US" altLang="ko-KR" dirty="0" smtClean="0"/>
              <a:t>: </a:t>
            </a:r>
          </a:p>
          <a:p>
            <a:pPr lvl="1"/>
            <a:r>
              <a:rPr lang="en-US" altLang="ko-KR" dirty="0"/>
              <a:t>1. </a:t>
            </a:r>
            <a:r>
              <a:rPr lang="en-US" altLang="ko-KR" dirty="0" err="1"/>
              <a:t>Pharmacogenomic</a:t>
            </a:r>
            <a:r>
              <a:rPr lang="en-US" altLang="ko-KR" dirty="0"/>
              <a:t> (</a:t>
            </a:r>
            <a:r>
              <a:rPr lang="en-US" altLang="ko-KR" dirty="0" err="1"/>
              <a:t>PGx</a:t>
            </a:r>
            <a:r>
              <a:rPr lang="en-US" altLang="ko-KR" dirty="0"/>
              <a:t>) relationships. </a:t>
            </a:r>
            <a:endParaRPr lang="en-US" altLang="ko-KR" dirty="0" smtClean="0"/>
          </a:p>
          <a:p>
            <a:pPr lvl="1"/>
            <a:r>
              <a:rPr lang="en-US" altLang="ko-KR" dirty="0"/>
              <a:t>2. Drug-target relationships. </a:t>
            </a:r>
          </a:p>
          <a:p>
            <a:pPr lvl="1"/>
            <a:endParaRPr lang="en-US" altLang="ko-KR" dirty="0"/>
          </a:p>
          <a:p>
            <a:pPr lvl="1"/>
            <a:endParaRPr lang="en-US" altLang="ko-KR" dirty="0" smtClean="0"/>
          </a:p>
          <a:p>
            <a:endParaRPr lang="en-US" altLang="ko-KR" dirty="0"/>
          </a:p>
        </p:txBody>
      </p:sp>
    </p:spTree>
    <p:extLst>
      <p:ext uri="{BB962C8B-B14F-4D97-AF65-F5344CB8AC3E}">
        <p14:creationId xmlns:p14="http://schemas.microsoft.com/office/powerpoint/2010/main" val="35625114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그림 1"/>
          <p:cNvPicPr>
            <a:picLocks noChangeAspect="1"/>
          </p:cNvPicPr>
          <p:nvPr/>
        </p:nvPicPr>
        <p:blipFill rotWithShape="1">
          <a:blip r:embed="rId2"/>
          <a:srcRect l="5133" t="67708" r="68067" b="20417"/>
          <a:stretch/>
        </p:blipFill>
        <p:spPr>
          <a:xfrm>
            <a:off x="2133600" y="2293144"/>
            <a:ext cx="7658100" cy="2171700"/>
          </a:xfrm>
          <a:prstGeom prst="rect">
            <a:avLst/>
          </a:prstGeom>
        </p:spPr>
      </p:pic>
    </p:spTree>
    <p:extLst>
      <p:ext uri="{BB962C8B-B14F-4D97-AF65-F5344CB8AC3E}">
        <p14:creationId xmlns:p14="http://schemas.microsoft.com/office/powerpoint/2010/main" val="95417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fontScale="90000"/>
          </a:bodyPr>
          <a:lstStyle/>
          <a:p>
            <a:r>
              <a:rPr lang="en-US" altLang="ko-KR" dirty="0"/>
              <a:t>Identifying </a:t>
            </a:r>
            <a:r>
              <a:rPr lang="en-US" altLang="ko-KR" dirty="0" err="1"/>
              <a:t>pharmacogenomic</a:t>
            </a:r>
            <a:r>
              <a:rPr lang="en-US" altLang="ko-KR" dirty="0"/>
              <a:t> and drug-target relationships </a:t>
            </a:r>
            <a:r>
              <a:rPr lang="en-US" altLang="ko-KR" dirty="0" smtClean="0"/>
              <a:t>in biomedical </a:t>
            </a:r>
            <a:r>
              <a:rPr lang="en-US" altLang="ko-KR" dirty="0"/>
              <a:t>text</a:t>
            </a:r>
            <a:endParaRPr lang="ko-KR" altLang="en-US" dirty="0"/>
          </a:p>
        </p:txBody>
      </p:sp>
      <p:sp>
        <p:nvSpPr>
          <p:cNvPr id="3" name="내용 개체 틀 2"/>
          <p:cNvSpPr>
            <a:spLocks noGrp="1"/>
          </p:cNvSpPr>
          <p:nvPr>
            <p:ph idx="1"/>
          </p:nvPr>
        </p:nvSpPr>
        <p:spPr>
          <a:xfrm>
            <a:off x="923925" y="1825625"/>
            <a:ext cx="10429875" cy="4351338"/>
          </a:xfrm>
        </p:spPr>
        <p:txBody>
          <a:bodyPr>
            <a:normAutofit fontScale="47500" lnSpcReduction="20000"/>
          </a:bodyPr>
          <a:lstStyle/>
          <a:p>
            <a:r>
              <a:rPr lang="en-US" altLang="ko-KR" dirty="0"/>
              <a:t>Fig 2 shows EBC’s performance extracting </a:t>
            </a:r>
            <a:r>
              <a:rPr lang="en-US" altLang="ko-KR" dirty="0" err="1"/>
              <a:t>PGx</a:t>
            </a:r>
            <a:r>
              <a:rPr lang="en-US" altLang="ko-KR" dirty="0"/>
              <a:t> and drug-target drug-gene pairs on the two </a:t>
            </a:r>
            <a:r>
              <a:rPr lang="en-US" altLang="ko-KR" dirty="0" smtClean="0"/>
              <a:t>datasets, </a:t>
            </a:r>
            <a:r>
              <a:rPr lang="en-US" altLang="ko-KR" dirty="0"/>
              <a:t>and compares EBC to two alternative classifiers that do not account for the semantic relatedness of different dependency paths</a:t>
            </a:r>
            <a:r>
              <a:rPr lang="en-US" altLang="ko-KR" dirty="0" smtClean="0"/>
              <a:t>.</a:t>
            </a:r>
          </a:p>
          <a:p>
            <a:endParaRPr lang="en-US" altLang="ko-KR" dirty="0"/>
          </a:p>
          <a:p>
            <a:r>
              <a:rPr lang="en-US" altLang="ko-KR" dirty="0"/>
              <a:t>On both datasets, and on both tasks, EBC outperforms the other classifiers by a significant margin. </a:t>
            </a:r>
            <a:endParaRPr lang="en-US" altLang="ko-KR" dirty="0" smtClean="0"/>
          </a:p>
          <a:p>
            <a:endParaRPr lang="en-US" altLang="ko-KR" dirty="0"/>
          </a:p>
          <a:p>
            <a:r>
              <a:rPr lang="en-US" altLang="ko-KR" b="1" dirty="0"/>
              <a:t>On the dense dataset</a:t>
            </a:r>
            <a:r>
              <a:rPr lang="en-US" altLang="ko-KR" dirty="0"/>
              <a:t>, using seed sets of only 10 labeled drug-gene pairs as input, </a:t>
            </a:r>
            <a:endParaRPr lang="en-US" altLang="ko-KR" dirty="0" smtClean="0"/>
          </a:p>
          <a:p>
            <a:r>
              <a:rPr lang="en-US" altLang="ko-KR" dirty="0" smtClean="0"/>
              <a:t>EBC </a:t>
            </a:r>
            <a:r>
              <a:rPr lang="en-US" altLang="ko-KR" dirty="0"/>
              <a:t>accurately (AUC &gt; 0.7) ranks </a:t>
            </a:r>
            <a:endParaRPr lang="en-US" altLang="ko-KR" dirty="0" smtClean="0"/>
          </a:p>
          <a:p>
            <a:pPr lvl="1"/>
            <a:r>
              <a:rPr lang="en-US" altLang="ko-KR" dirty="0" smtClean="0"/>
              <a:t>89.6</a:t>
            </a:r>
            <a:r>
              <a:rPr lang="en-US" altLang="ko-KR" dirty="0"/>
              <a:t>% of test sets for the </a:t>
            </a:r>
            <a:r>
              <a:rPr lang="en-US" altLang="ko-KR" dirty="0" err="1"/>
              <a:t>PGx</a:t>
            </a:r>
            <a:r>
              <a:rPr lang="en-US" altLang="ko-KR" dirty="0"/>
              <a:t> </a:t>
            </a:r>
            <a:r>
              <a:rPr lang="en-US" altLang="ko-KR" dirty="0" smtClean="0"/>
              <a:t>task</a:t>
            </a:r>
          </a:p>
          <a:p>
            <a:pPr lvl="1"/>
            <a:r>
              <a:rPr lang="en-US" altLang="ko-KR" dirty="0" smtClean="0"/>
              <a:t>96.5</a:t>
            </a:r>
            <a:r>
              <a:rPr lang="en-US" altLang="ko-KR" dirty="0"/>
              <a:t>% of test sets for the drug-target task. </a:t>
            </a:r>
            <a:endParaRPr lang="en-US" altLang="ko-KR" dirty="0" smtClean="0"/>
          </a:p>
          <a:p>
            <a:endParaRPr lang="en-US" altLang="ko-KR" dirty="0"/>
          </a:p>
          <a:p>
            <a:r>
              <a:rPr lang="en-US" altLang="ko-KR" dirty="0"/>
              <a:t>In comparison, using the same seed and test sets, the best-performing non-EBC classifier accurately ranks </a:t>
            </a:r>
            <a:endParaRPr lang="en-US" altLang="ko-KR" dirty="0" smtClean="0"/>
          </a:p>
          <a:p>
            <a:pPr lvl="1"/>
            <a:r>
              <a:rPr lang="en-US" altLang="ko-KR" dirty="0" smtClean="0"/>
              <a:t>only </a:t>
            </a:r>
            <a:r>
              <a:rPr lang="en-US" altLang="ko-KR" dirty="0"/>
              <a:t>31.3% of test sets for the </a:t>
            </a:r>
            <a:r>
              <a:rPr lang="en-US" altLang="ko-KR" dirty="0" err="1"/>
              <a:t>PGx</a:t>
            </a:r>
            <a:r>
              <a:rPr lang="en-US" altLang="ko-KR" dirty="0"/>
              <a:t> </a:t>
            </a:r>
            <a:r>
              <a:rPr lang="en-US" altLang="ko-KR" dirty="0" smtClean="0"/>
              <a:t>task 49.6</a:t>
            </a:r>
            <a:r>
              <a:rPr lang="en-US" altLang="ko-KR" dirty="0"/>
              <a:t>% for the </a:t>
            </a:r>
            <a:r>
              <a:rPr lang="en-US" altLang="ko-KR" dirty="0" smtClean="0"/>
              <a:t>drug-target </a:t>
            </a:r>
            <a:r>
              <a:rPr lang="en-US" altLang="ko-KR" dirty="0"/>
              <a:t>task</a:t>
            </a:r>
            <a:r>
              <a:rPr lang="en-US" altLang="ko-KR" dirty="0" smtClean="0"/>
              <a:t>.</a:t>
            </a:r>
          </a:p>
          <a:p>
            <a:endParaRPr lang="en-US" altLang="ko-KR" dirty="0"/>
          </a:p>
          <a:p>
            <a:r>
              <a:rPr lang="en-US" altLang="ko-KR" b="1" dirty="0"/>
              <a:t>On the sparse dataset</a:t>
            </a:r>
            <a:r>
              <a:rPr lang="en-US" altLang="ko-KR" dirty="0"/>
              <a:t>, </a:t>
            </a:r>
            <a:r>
              <a:rPr lang="en-US" altLang="ko-KR" dirty="0" smtClean="0"/>
              <a:t>Again </a:t>
            </a:r>
            <a:r>
              <a:rPr lang="en-US" altLang="ko-KR" dirty="0"/>
              <a:t>using only 10 labeled pairs, EBC accurately ranks </a:t>
            </a:r>
            <a:endParaRPr lang="en-US" altLang="ko-KR" dirty="0" smtClean="0"/>
          </a:p>
          <a:p>
            <a:pPr lvl="1"/>
            <a:r>
              <a:rPr lang="en-US" altLang="ko-KR" dirty="0" smtClean="0"/>
              <a:t>54.4</a:t>
            </a:r>
            <a:r>
              <a:rPr lang="en-US" altLang="ko-KR" dirty="0"/>
              <a:t>% of test sets on the </a:t>
            </a:r>
            <a:r>
              <a:rPr lang="en-US" altLang="ko-KR" dirty="0" err="1"/>
              <a:t>PGx</a:t>
            </a:r>
            <a:r>
              <a:rPr lang="en-US" altLang="ko-KR" dirty="0"/>
              <a:t> </a:t>
            </a:r>
            <a:r>
              <a:rPr lang="en-US" altLang="ko-KR" dirty="0" smtClean="0"/>
              <a:t>task</a:t>
            </a:r>
          </a:p>
          <a:p>
            <a:pPr lvl="1"/>
            <a:r>
              <a:rPr lang="en-US" altLang="ko-KR" dirty="0" smtClean="0"/>
              <a:t>90.4</a:t>
            </a:r>
            <a:r>
              <a:rPr lang="en-US" altLang="ko-KR" dirty="0"/>
              <a:t>% on the drug-target task, </a:t>
            </a:r>
            <a:endParaRPr lang="en-US" altLang="ko-KR" dirty="0" smtClean="0"/>
          </a:p>
          <a:p>
            <a:pPr lvl="1"/>
            <a:r>
              <a:rPr lang="en-US" altLang="ko-KR" dirty="0" smtClean="0"/>
              <a:t>compared </a:t>
            </a:r>
            <a:r>
              <a:rPr lang="en-US" altLang="ko-KR" dirty="0"/>
              <a:t>to 1.1% and 6.3% for the best-performing non-EBC classifier</a:t>
            </a:r>
            <a:r>
              <a:rPr lang="en-US" altLang="ko-KR" dirty="0" smtClean="0"/>
              <a:t>.</a:t>
            </a:r>
          </a:p>
          <a:p>
            <a:endParaRPr lang="en-US" altLang="ko-KR" dirty="0"/>
          </a:p>
        </p:txBody>
      </p:sp>
    </p:spTree>
    <p:extLst>
      <p:ext uri="{BB962C8B-B14F-4D97-AF65-F5344CB8AC3E}">
        <p14:creationId xmlns:p14="http://schemas.microsoft.com/office/powerpoint/2010/main" val="3478645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내용 개체 틀 2"/>
          <p:cNvSpPr>
            <a:spLocks noGrp="1"/>
          </p:cNvSpPr>
          <p:nvPr>
            <p:ph idx="1"/>
          </p:nvPr>
        </p:nvSpPr>
        <p:spPr>
          <a:xfrm>
            <a:off x="8067674" y="3378994"/>
            <a:ext cx="5095875" cy="4351338"/>
          </a:xfrm>
        </p:spPr>
        <p:txBody>
          <a:bodyPr>
            <a:normAutofit/>
          </a:bodyPr>
          <a:lstStyle/>
          <a:p>
            <a:r>
              <a:rPr lang="en-US" altLang="ko-KR" dirty="0" smtClean="0"/>
              <a:t>Classifier performance</a:t>
            </a:r>
          </a:p>
          <a:p>
            <a:pPr marL="0" indent="0">
              <a:buNone/>
            </a:pPr>
            <a:r>
              <a:rPr lang="en-US" altLang="ko-KR" sz="1800" dirty="0" smtClean="0"/>
              <a:t>(a) </a:t>
            </a:r>
            <a:r>
              <a:rPr lang="en-US" altLang="ko-KR" sz="1800" dirty="0" err="1" smtClean="0"/>
              <a:t>PGx</a:t>
            </a:r>
            <a:r>
              <a:rPr lang="en-US" altLang="ko-KR" sz="1800" dirty="0" smtClean="0"/>
              <a:t> associations </a:t>
            </a:r>
          </a:p>
          <a:p>
            <a:pPr marL="457200" lvl="1" indent="0">
              <a:buNone/>
            </a:pPr>
            <a:r>
              <a:rPr lang="en-US" altLang="ko-KR" sz="1600" dirty="0" smtClean="0"/>
              <a:t>(dense matrix)</a:t>
            </a:r>
          </a:p>
          <a:p>
            <a:pPr marL="0" indent="0">
              <a:buNone/>
            </a:pPr>
            <a:r>
              <a:rPr lang="en-US" altLang="ko-KR" sz="1800" dirty="0" smtClean="0"/>
              <a:t>(</a:t>
            </a:r>
            <a:r>
              <a:rPr lang="en-US" altLang="ko-KR" sz="1800" dirty="0"/>
              <a:t>b) drug-target </a:t>
            </a:r>
            <a:r>
              <a:rPr lang="en-US" altLang="ko-KR" sz="1800" dirty="0" smtClean="0"/>
              <a:t>associations</a:t>
            </a:r>
          </a:p>
          <a:p>
            <a:pPr marL="457200" lvl="1" indent="0">
              <a:buNone/>
            </a:pPr>
            <a:r>
              <a:rPr lang="en-US" altLang="ko-KR" sz="1600" dirty="0" smtClean="0"/>
              <a:t>(dense </a:t>
            </a:r>
            <a:r>
              <a:rPr lang="en-US" altLang="ko-KR" sz="1600" dirty="0"/>
              <a:t>matrix</a:t>
            </a:r>
            <a:r>
              <a:rPr lang="en-US" altLang="ko-KR" sz="1600" dirty="0" smtClean="0"/>
              <a:t>)</a:t>
            </a:r>
          </a:p>
          <a:p>
            <a:pPr marL="0" indent="0">
              <a:buNone/>
            </a:pPr>
            <a:r>
              <a:rPr lang="en-US" altLang="ko-KR" sz="1800" dirty="0" smtClean="0"/>
              <a:t>(</a:t>
            </a:r>
            <a:r>
              <a:rPr lang="en-US" altLang="ko-KR" sz="1800" dirty="0"/>
              <a:t>c) </a:t>
            </a:r>
            <a:r>
              <a:rPr lang="en-US" altLang="ko-KR" sz="1800" dirty="0" err="1" smtClean="0"/>
              <a:t>PGx</a:t>
            </a:r>
            <a:r>
              <a:rPr lang="en-US" altLang="ko-KR" sz="1800" dirty="0" smtClean="0"/>
              <a:t> associations </a:t>
            </a:r>
          </a:p>
          <a:p>
            <a:pPr marL="457200" lvl="1" indent="0">
              <a:buNone/>
            </a:pPr>
            <a:r>
              <a:rPr lang="en-US" altLang="ko-KR" sz="1600" dirty="0" smtClean="0"/>
              <a:t>(</a:t>
            </a:r>
            <a:r>
              <a:rPr lang="en-US" altLang="ko-KR" sz="1600" dirty="0"/>
              <a:t>sparse matrix) </a:t>
            </a:r>
          </a:p>
          <a:p>
            <a:pPr marL="0" indent="0">
              <a:buNone/>
            </a:pPr>
            <a:r>
              <a:rPr lang="en-US" altLang="ko-KR" sz="1800" dirty="0" smtClean="0"/>
              <a:t>(d</a:t>
            </a:r>
            <a:r>
              <a:rPr lang="en-US" altLang="ko-KR" sz="1800" dirty="0"/>
              <a:t>) drug-target associations </a:t>
            </a:r>
          </a:p>
          <a:p>
            <a:pPr marL="457200" lvl="1" indent="0">
              <a:buNone/>
            </a:pPr>
            <a:r>
              <a:rPr lang="en-US" altLang="ko-KR" sz="1600" dirty="0" smtClean="0"/>
              <a:t>(</a:t>
            </a:r>
            <a:r>
              <a:rPr lang="en-US" altLang="ko-KR" sz="1600" dirty="0"/>
              <a:t>sparse matrix).</a:t>
            </a:r>
          </a:p>
        </p:txBody>
      </p:sp>
      <p:pic>
        <p:nvPicPr>
          <p:cNvPr id="5" name="그림 4"/>
          <p:cNvPicPr>
            <a:picLocks noChangeAspect="1"/>
          </p:cNvPicPr>
          <p:nvPr/>
        </p:nvPicPr>
        <p:blipFill>
          <a:blip r:embed="rId2"/>
          <a:stretch>
            <a:fillRect/>
          </a:stretch>
        </p:blipFill>
        <p:spPr>
          <a:xfrm>
            <a:off x="766762" y="66620"/>
            <a:ext cx="6881813" cy="6624748"/>
          </a:xfrm>
          <a:prstGeom prst="rect">
            <a:avLst/>
          </a:prstGeom>
        </p:spPr>
      </p:pic>
    </p:spTree>
    <p:extLst>
      <p:ext uri="{BB962C8B-B14F-4D97-AF65-F5344CB8AC3E}">
        <p14:creationId xmlns:p14="http://schemas.microsoft.com/office/powerpoint/2010/main" val="85258239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14505</TotalTime>
  <Words>5534</Words>
  <Application>Microsoft Office PowerPoint</Application>
  <PresentationFormat>와이드스크린</PresentationFormat>
  <Paragraphs>320</Paragraphs>
  <Slides>33</Slides>
  <Notes>0</Notes>
  <HiddenSlides>0</HiddenSlides>
  <MMClips>0</MMClips>
  <ScaleCrop>false</ScaleCrop>
  <HeadingPairs>
    <vt:vector size="6" baseType="variant">
      <vt:variant>
        <vt:lpstr>사용한 글꼴</vt:lpstr>
      </vt:variant>
      <vt:variant>
        <vt:i4>4</vt:i4>
      </vt:variant>
      <vt:variant>
        <vt:lpstr>테마</vt:lpstr>
      </vt:variant>
      <vt:variant>
        <vt:i4>1</vt:i4>
      </vt:variant>
      <vt:variant>
        <vt:lpstr>슬라이드 제목</vt:lpstr>
      </vt:variant>
      <vt:variant>
        <vt:i4>33</vt:i4>
      </vt:variant>
    </vt:vector>
  </HeadingPairs>
  <TitlesOfParts>
    <vt:vector size="38" baseType="lpstr">
      <vt:lpstr>Adobe Fan Heiti Std B</vt:lpstr>
      <vt:lpstr>Adobe 고딕 Std B</vt:lpstr>
      <vt:lpstr>맑은 고딕</vt:lpstr>
      <vt:lpstr>Arial</vt:lpstr>
      <vt:lpstr>Office 테마</vt:lpstr>
      <vt:lpstr>Learning the Structure of Biomedical Relationships from Unstructured Text</vt:lpstr>
      <vt:lpstr>PowerPoint 프레젠테이션</vt:lpstr>
      <vt:lpstr>Quantifying the variability of drug-gene descriptions in Medline sentences</vt:lpstr>
      <vt:lpstr>PowerPoint 프레젠테이션</vt:lpstr>
      <vt:lpstr>PowerPoint 프레젠테이션</vt:lpstr>
      <vt:lpstr>Identifying pharmacogenomic and drug-target relationships in biomedical text</vt:lpstr>
      <vt:lpstr>PowerPoint 프레젠테이션</vt:lpstr>
      <vt:lpstr>Identifying pharmacogenomic and drug-target relationships in biomedical text</vt:lpstr>
      <vt:lpstr>PowerPoint 프레젠테이션</vt:lpstr>
      <vt:lpstr>Inferring connections among related descriptions based on patterns in the text</vt:lpstr>
      <vt:lpstr>PowerPoint 프레젠테이션</vt:lpstr>
      <vt:lpstr>Inferring connections among related descriptions based on patterns in the text</vt:lpstr>
      <vt:lpstr>PowerPoint 프레젠테이션</vt:lpstr>
      <vt:lpstr>PowerPoint 프레젠테이션</vt:lpstr>
      <vt:lpstr>PowerPoint 프레젠테이션</vt:lpstr>
      <vt:lpstr>PowerPoint 프레젠테이션</vt:lpstr>
      <vt:lpstr>Mapping the semantic landscape of drug-gene interactions</vt:lpstr>
      <vt:lpstr>Mapping the semantic landscape of drug-gene interactions</vt:lpstr>
      <vt:lpstr>Discovering novel relationships for PharmGKB and DrugBank</vt:lpstr>
      <vt:lpstr>Discovering novel relationships for PharmGKB and DrugBank</vt:lpstr>
      <vt:lpstr>PowerPoint 프레젠테이션</vt:lpstr>
      <vt:lpstr>Discovering novel relationships for PharmGKB and DrugBank</vt:lpstr>
      <vt:lpstr>Disscussion  : Relationship extraction in the biomedical domain</vt:lpstr>
      <vt:lpstr>Disscussion  : Support for corpus-level inference</vt:lpstr>
      <vt:lpstr>Disscussion  : Distributional semantics for relationship extraction</vt:lpstr>
      <vt:lpstr>Disscussion  : Study limitations: Dependency paths, lexicons and abstracts</vt:lpstr>
      <vt:lpstr>Methods : EBC ( Ensemble Biclustering for Classification )</vt:lpstr>
      <vt:lpstr>Methods : Extraction of dependency paths from Medline abstracts</vt:lpstr>
      <vt:lpstr>Methods : Scoring of test set pairs</vt:lpstr>
      <vt:lpstr>Methods : Scoring of test set pairs</vt:lpstr>
      <vt:lpstr>Methods : Evaluating rankings of PGx and drug-target relationships</vt:lpstr>
      <vt:lpstr>Methods : Comparing EBC to Latent Semantic Analysis (LSA)</vt:lpstr>
      <vt:lpstr>Methods : Building a dendrogram of drug-gene pairs based on EBC’s similarity assessments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Bridging semantics and syntax with graph algorithms —state-of-the-art of extracting biomedical relations</dc:title>
  <dc:creator>Windows 사용자</dc:creator>
  <cp:lastModifiedBy>Windows 사용자</cp:lastModifiedBy>
  <cp:revision>127</cp:revision>
  <cp:lastPrinted>2016-08-21T09:48:46Z</cp:lastPrinted>
  <dcterms:created xsi:type="dcterms:W3CDTF">2016-07-27T08:25:31Z</dcterms:created>
  <dcterms:modified xsi:type="dcterms:W3CDTF">2016-08-22T04:14:09Z</dcterms:modified>
</cp:coreProperties>
</file>

<file path=docProps/thumbnail.jpeg>
</file>